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Roboto"/>
      <p:regular r:id="rId67"/>
      <p:bold r:id="rId68"/>
      <p:italic r:id="rId69"/>
      <p:boldItalic r:id="rId70"/>
    </p:embeddedFont>
    <p:embeddedFont>
      <p:font typeface="Bree Serif"/>
      <p:regular r:id="rId71"/>
    </p:embeddedFont>
    <p:embeddedFont>
      <p:font typeface="Merriweather"/>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C1AEA83-A03A-4350-92C3-32D0D8523EA5}">
  <a:tblStyle styleId="{9C1AEA83-A03A-4350-92C3-32D0D8523E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erriweather-bold.fntdata"/><Relationship Id="rId72" Type="http://schemas.openxmlformats.org/officeDocument/2006/relationships/font" Target="fonts/Merriweather-regular.fntdata"/><Relationship Id="rId31" Type="http://schemas.openxmlformats.org/officeDocument/2006/relationships/slide" Target="slides/slide25.xml"/><Relationship Id="rId75" Type="http://schemas.openxmlformats.org/officeDocument/2006/relationships/font" Target="fonts/Merriweather-boldItalic.fntdata"/><Relationship Id="rId30" Type="http://schemas.openxmlformats.org/officeDocument/2006/relationships/slide" Target="slides/slide24.xml"/><Relationship Id="rId74" Type="http://schemas.openxmlformats.org/officeDocument/2006/relationships/font" Target="fonts/Merriweather-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reeSerif-regular.fntdata"/><Relationship Id="rId70" Type="http://schemas.openxmlformats.org/officeDocument/2006/relationships/font" Target="fonts/Roboto-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Roboto-bold.fntdata"/><Relationship Id="rId23" Type="http://schemas.openxmlformats.org/officeDocument/2006/relationships/slide" Target="slides/slide17.xml"/><Relationship Id="rId67" Type="http://schemas.openxmlformats.org/officeDocument/2006/relationships/font" Target="fonts/Roboto-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73c64d11b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73c64d11b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83e8b6d172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83e8b6d172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3e8b6d172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3e8b6d172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3c64d11b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3c64d11b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3e8b6d172_2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3e8b6d172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3e8b6d172_2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3e8b6d172_2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4c832ce6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4c832ce6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4c832ce6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4c832ce6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4c832ce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4c832ce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4c832ce6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4c832ce6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4c832ce6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4c832ce6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47f9211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47f9211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74c832ce6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4c832ce6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4c832ce6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4c832ce6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3a374a5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83a374a5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83a374a57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3a374a57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83a374a5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3a374a5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3df2f28b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3df2f28b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3df2f28b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83df2f28b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83df2f28b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83df2f28b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3df2f28b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83df2f28b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3df2f28b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3df2f28b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3e8b6d172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3e8b6d172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3df2f28b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3df2f28b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3df2f28b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3df2f28b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3df2f28b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3df2f28b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83df2f28b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83df2f28b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3df2f28b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3df2f28b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3df2f28b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3df2f28b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83df2f28b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3df2f28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83df2f28b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3df2f28b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83df2f28b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3df2f28b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83df2f28b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3df2f28b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4c832ce6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4c832ce6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83df2f28b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83df2f28b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83df2f28b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83df2f28b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83df2f28b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3df2f28b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3df2f28bb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3df2f28bb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83df2f28b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83df2f28b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83df2f28bb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83df2f28bb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47f9211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47f9211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47f92118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47f92118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47f92118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47f92118f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47f92118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47f92118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4c832ce6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4c832ce6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47f92118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47f92118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83decb30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3decb30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83ded01b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3ded01b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83e8b6d17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3e8b6d17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83e8b6d17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83e8b6d17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83e8b6d172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3e8b6d17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83f9f9733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83f9f9733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83f9f9733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83f9f973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Versatile Video Coding (VVC)</a:t>
            </a:r>
            <a:endParaRPr/>
          </a:p>
          <a:p>
            <a:pPr indent="-298450" lvl="0" marL="457200" rtl="0" algn="l">
              <a:spcBef>
                <a:spcPts val="0"/>
              </a:spcBef>
              <a:spcAft>
                <a:spcPts val="0"/>
              </a:spcAft>
              <a:buSzPts val="1100"/>
              <a:buChar char="●"/>
            </a:pPr>
            <a:r>
              <a:rPr lang="en"/>
              <a:t>EVC (Essential Video Coding)</a:t>
            </a:r>
            <a:endParaRPr/>
          </a:p>
          <a:p>
            <a:pPr indent="-298450" lvl="0" marL="457200" rtl="0" algn="l">
              <a:spcBef>
                <a:spcPts val="0"/>
              </a:spcBef>
              <a:spcAft>
                <a:spcPts val="0"/>
              </a:spcAft>
              <a:buSzPts val="1100"/>
              <a:buChar char="●"/>
            </a:pPr>
            <a:r>
              <a:rPr lang="en"/>
              <a:t>Low Complexity Enhancement Video Coding (LCEVC)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83f9f9733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3f9f9733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83f9f9733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3f9f9733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4c832ce64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4c832ce64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83f9f9733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83f9f9733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4c832ce6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4c832ce6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4c832ce6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4c832ce6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4c832ce6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4c832ce6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en.wikipedia.org/wiki/Video_quality" TargetMode="External"/><Relationship Id="rId4" Type="http://schemas.openxmlformats.org/officeDocument/2006/relationships/hyperlink" Target="https://en.wikipedia.org/wiki/Jpe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en.wikipedia.org/wiki/Live_television" TargetMode="External"/><Relationship Id="rId4" Type="http://schemas.openxmlformats.org/officeDocument/2006/relationships/hyperlink" Target="https://en.wikipedia.org/wiki/Video_tap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4.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1" Type="http://schemas.openxmlformats.org/officeDocument/2006/relationships/hyperlink" Target="https://en.wikipedia.org/wiki/Adobe_Flash_Player" TargetMode="External"/><Relationship Id="rId10" Type="http://schemas.openxmlformats.org/officeDocument/2006/relationships/hyperlink" Target="https://en.wikipedia.org/wiki/ITunes_Store" TargetMode="External"/><Relationship Id="rId13" Type="http://schemas.openxmlformats.org/officeDocument/2006/relationships/hyperlink" Target="https://en.wikipedia.org/wiki/HEVC" TargetMode="External"/><Relationship Id="rId12" Type="http://schemas.openxmlformats.org/officeDocument/2006/relationships/hyperlink" Target="https://en.wikipedia.org/wiki/HDTV" TargetMode="External"/><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hyperlink" Target="https://en.wikipedia.org/wiki/Video_coding_standard" TargetMode="External"/><Relationship Id="rId4" Type="http://schemas.openxmlformats.org/officeDocument/2006/relationships/hyperlink" Target="https://en.wikipedia.org/wiki/MPEG" TargetMode="External"/><Relationship Id="rId9" Type="http://schemas.openxmlformats.org/officeDocument/2006/relationships/hyperlink" Target="https://en.wikipedia.org/wiki/Vimeo" TargetMode="External"/><Relationship Id="rId5" Type="http://schemas.openxmlformats.org/officeDocument/2006/relationships/hyperlink" Target="https://en.wikipedia.org/wiki/H.264/MPEG-4_AVC" TargetMode="External"/><Relationship Id="rId6" Type="http://schemas.openxmlformats.org/officeDocument/2006/relationships/hyperlink" Target="https://en.wikipedia.org/wiki/Blu-ray_Disc" TargetMode="External"/><Relationship Id="rId7" Type="http://schemas.openxmlformats.org/officeDocument/2006/relationships/hyperlink" Target="https://en.wikipedia.org/wiki/YouTube" TargetMode="External"/><Relationship Id="rId8" Type="http://schemas.openxmlformats.org/officeDocument/2006/relationships/hyperlink" Target="https://en.wikipedia.org/wiki/Netflix"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hyperlink" Target="https://nptel.ac.in/courses/117105083/" TargetMode="External"/><Relationship Id="rId4" Type="http://schemas.openxmlformats.org/officeDocument/2006/relationships/hyperlink" Target="https://web.stanford.edu/class/ee398a/handouts/lectures/01-EntropyLosslessCoding.pdf" TargetMode="External"/><Relationship Id="rId5" Type="http://schemas.openxmlformats.org/officeDocument/2006/relationships/hyperlink" Target="http://trace.eas.asu.edu/yuv/" TargetMode="External"/><Relationship Id="rId6" Type="http://schemas.openxmlformats.org/officeDocument/2006/relationships/hyperlink" Target="http://trace.eas.asu.edu/yuv/" TargetMode="External"/><Relationship Id="rId7" Type="http://schemas.openxmlformats.org/officeDocument/2006/relationships/hyperlink" Target="https://www.sciencedirect.com/topics/engineering/uniform-quantizatio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en.wikipedia.org/wiki/Pixe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4.png"/><Relationship Id="rId7"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Video Coding</a:t>
            </a:r>
            <a:endParaRPr sz="4800"/>
          </a:p>
        </p:txBody>
      </p:sp>
      <p:sp>
        <p:nvSpPr>
          <p:cNvPr id="65" name="Google Shape;65;p13"/>
          <p:cNvSpPr txBox="1"/>
          <p:nvPr>
            <p:ph idx="1" type="subTitle"/>
          </p:nvPr>
        </p:nvSpPr>
        <p:spPr>
          <a:xfrm>
            <a:off x="4388925" y="3326325"/>
            <a:ext cx="4539000" cy="1201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1800">
                <a:solidFill>
                  <a:srgbClr val="FFFFFF"/>
                </a:solidFill>
              </a:rPr>
              <a:t>Himali Singh			160003020</a:t>
            </a:r>
            <a:endParaRPr sz="1800">
              <a:solidFill>
                <a:srgbClr val="FFFFFF"/>
              </a:solidFill>
            </a:endParaRPr>
          </a:p>
          <a:p>
            <a:pPr indent="0" lvl="0" marL="0" rtl="0" algn="l">
              <a:spcBef>
                <a:spcPts val="0"/>
              </a:spcBef>
              <a:spcAft>
                <a:spcPts val="0"/>
              </a:spcAft>
              <a:buNone/>
            </a:pPr>
            <a:r>
              <a:rPr lang="en" sz="1800">
                <a:solidFill>
                  <a:srgbClr val="FFFFFF"/>
                </a:solidFill>
              </a:rPr>
              <a:t>	Khushboo Ahuja		160002024</a:t>
            </a:r>
            <a:endParaRPr sz="1800">
              <a:solidFill>
                <a:srgbClr val="FFFFFF"/>
              </a:solidFill>
            </a:endParaRPr>
          </a:p>
          <a:p>
            <a:pPr indent="0" lvl="0" marL="0" rtl="0" algn="l">
              <a:spcBef>
                <a:spcPts val="0"/>
              </a:spcBef>
              <a:spcAft>
                <a:spcPts val="0"/>
              </a:spcAft>
              <a:buNone/>
            </a:pPr>
            <a:r>
              <a:rPr lang="en" sz="1800">
                <a:solidFill>
                  <a:srgbClr val="FFFFFF"/>
                </a:solidFill>
              </a:rPr>
              <a:t>	Naman Singhal		160001038</a:t>
            </a:r>
            <a:endParaRPr sz="1800">
              <a:solidFill>
                <a:srgbClr val="FFFFFF"/>
              </a:solidFill>
            </a:endParaRPr>
          </a:p>
        </p:txBody>
      </p:sp>
      <p:sp>
        <p:nvSpPr>
          <p:cNvPr id="66" name="Google Shape;66;p13"/>
          <p:cNvSpPr txBox="1"/>
          <p:nvPr>
            <p:ph idx="1" type="subTitle"/>
          </p:nvPr>
        </p:nvSpPr>
        <p:spPr>
          <a:xfrm>
            <a:off x="311700" y="1514225"/>
            <a:ext cx="4847100" cy="7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EE 446/646 Information and Coding Theory</a:t>
            </a:r>
            <a:endParaRPr sz="18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Bit Rate &amp; Bits Per Pixel (BPP)</a:t>
            </a:r>
            <a:endParaRPr/>
          </a:p>
        </p:txBody>
      </p:sp>
      <p:sp>
        <p:nvSpPr>
          <p:cNvPr id="141" name="Google Shape;141;p22"/>
          <p:cNvSpPr txBox="1"/>
          <p:nvPr/>
        </p:nvSpPr>
        <p:spPr>
          <a:xfrm>
            <a:off x="169350" y="1591200"/>
            <a:ext cx="8805300" cy="35523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Font typeface="Roboto"/>
              <a:buChar char="●"/>
            </a:pPr>
            <a:r>
              <a:rPr lang="en" sz="1500">
                <a:solidFill>
                  <a:srgbClr val="FF0000"/>
                </a:solidFill>
                <a:latin typeface="Roboto"/>
                <a:ea typeface="Roboto"/>
                <a:cs typeface="Roboto"/>
                <a:sym typeface="Roboto"/>
              </a:rPr>
              <a:t>Bit rate</a:t>
            </a:r>
            <a:r>
              <a:rPr lang="en" sz="1500">
                <a:latin typeface="Roboto"/>
                <a:ea typeface="Roboto"/>
                <a:cs typeface="Roboto"/>
                <a:sym typeface="Roboto"/>
              </a:rPr>
              <a:t> is the number of bits that are conveyed or processed per unit of time, thus is a measure of the rate of information content of the digital video stream. </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Bit rate corresponds directly to the quality of the video as bit rate is proportional to every property that affects the </a:t>
            </a:r>
            <a:r>
              <a:rPr lang="en" sz="1500">
                <a:uFill>
                  <a:noFill/>
                </a:uFill>
                <a:latin typeface="Roboto"/>
                <a:ea typeface="Roboto"/>
                <a:cs typeface="Roboto"/>
                <a:sym typeface="Roboto"/>
                <a:hlinkClick r:id="rId3"/>
              </a:rPr>
              <a:t>video quality</a:t>
            </a:r>
            <a:r>
              <a:rPr lang="en" sz="1500">
                <a:latin typeface="Roboto"/>
                <a:ea typeface="Roboto"/>
                <a:cs typeface="Roboto"/>
                <a:sym typeface="Roboto"/>
              </a:rPr>
              <a:t>.</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video size is proportional to the bit rate and the duration. </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Video compression is used to greatly reduce the bit rate while having a lesser effect on quality.</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solidFill>
                  <a:srgbClr val="FF0000"/>
                </a:solidFill>
                <a:latin typeface="Roboto"/>
                <a:ea typeface="Roboto"/>
                <a:cs typeface="Roboto"/>
                <a:sym typeface="Roboto"/>
              </a:rPr>
              <a:t>Bits per pixel (BPP)</a:t>
            </a:r>
            <a:r>
              <a:rPr lang="en" sz="1500">
                <a:latin typeface="Roboto"/>
                <a:ea typeface="Roboto"/>
                <a:cs typeface="Roboto"/>
                <a:sym typeface="Roboto"/>
              </a:rPr>
              <a:t> is a measure of the efficiency of compression.</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A true-color video with no compression at all may have a BPP of 24 bits/pixel. Applying </a:t>
            </a:r>
            <a:r>
              <a:rPr lang="en" sz="1500">
                <a:uFill>
                  <a:noFill/>
                </a:uFill>
                <a:latin typeface="Roboto"/>
                <a:ea typeface="Roboto"/>
                <a:cs typeface="Roboto"/>
                <a:sym typeface="Roboto"/>
                <a:hlinkClick r:id="rId4"/>
              </a:rPr>
              <a:t>jpeg</a:t>
            </a:r>
            <a:r>
              <a:rPr lang="en" sz="1500">
                <a:latin typeface="Roboto"/>
                <a:ea typeface="Roboto"/>
                <a:cs typeface="Roboto"/>
                <a:sym typeface="Roboto"/>
              </a:rPr>
              <a:t> compression on every frame can reduce the BPP to 8 or even 1 bits/pixel. Applying video compression algorithms like MPEG1, MPEG2 or MPEG4 allows for fractional BPP values.</a:t>
            </a:r>
            <a:endParaRPr sz="1500">
              <a:latin typeface="Roboto"/>
              <a:ea typeface="Roboto"/>
              <a:cs typeface="Roboto"/>
              <a:sym typeface="Roboto"/>
            </a:endParaRPr>
          </a:p>
          <a:p>
            <a:pPr indent="0" lvl="0" marL="0" rtl="0" algn="l">
              <a:spcBef>
                <a:spcPts val="1600"/>
              </a:spcBef>
              <a:spcAft>
                <a:spcPts val="0"/>
              </a:spcAft>
              <a:buNone/>
            </a:pPr>
            <a:r>
              <a:t/>
            </a:r>
            <a:endParaRPr sz="1050">
              <a:solidFill>
                <a:srgbClr val="222222"/>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 - Why do we need Video Coding?</a:t>
            </a:r>
            <a:endParaRPr/>
          </a:p>
          <a:p>
            <a:pPr indent="0" lvl="0" marL="0" rtl="0" algn="ctr">
              <a:spcBef>
                <a:spcPts val="0"/>
              </a:spcBef>
              <a:spcAft>
                <a:spcPts val="0"/>
              </a:spcAft>
              <a:buNone/>
            </a:pPr>
            <a:r>
              <a:t/>
            </a:r>
            <a:endParaRPr/>
          </a:p>
        </p:txBody>
      </p:sp>
      <p:sp>
        <p:nvSpPr>
          <p:cNvPr id="147" name="Google Shape;147;p23"/>
          <p:cNvSpPr txBox="1"/>
          <p:nvPr/>
        </p:nvSpPr>
        <p:spPr>
          <a:xfrm>
            <a:off x="149025" y="1454575"/>
            <a:ext cx="8805300" cy="3552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500"/>
              </a:spcBef>
              <a:spcAft>
                <a:spcPts val="0"/>
              </a:spcAft>
              <a:buNone/>
            </a:pPr>
            <a:r>
              <a:rPr lang="en" sz="1500">
                <a:latin typeface="Roboto"/>
                <a:ea typeface="Roboto"/>
                <a:cs typeface="Roboto"/>
                <a:sym typeface="Roboto"/>
              </a:rPr>
              <a:t>Uncompressed digital video delivers maximum quality, but with a very high data rate. Because of the large amount of storage and bandwidth needed to record and convey raw video, a method was needed to reduce the amount of data used to represent the raw video. Since then, engineers and mathematicians have worked on developing methods to compress the video for practical usage.</a:t>
            </a:r>
            <a:endParaRPr sz="1500">
              <a:latin typeface="Roboto"/>
              <a:ea typeface="Roboto"/>
              <a:cs typeface="Roboto"/>
              <a:sym typeface="Roboto"/>
            </a:endParaRPr>
          </a:p>
          <a:p>
            <a:pPr indent="0" lvl="0" marL="0" rtl="0" algn="just">
              <a:lnSpc>
                <a:spcPct val="115000"/>
              </a:lnSpc>
              <a:spcBef>
                <a:spcPts val="500"/>
              </a:spcBef>
              <a:spcAft>
                <a:spcPts val="0"/>
              </a:spcAft>
              <a:buNone/>
            </a:pPr>
            <a:r>
              <a:t/>
            </a:r>
            <a:endParaRPr sz="1500">
              <a:latin typeface="Roboto"/>
              <a:ea typeface="Roboto"/>
              <a:cs typeface="Roboto"/>
              <a:sym typeface="Roboto"/>
            </a:endParaRPr>
          </a:p>
          <a:p>
            <a:pPr indent="0" lvl="0" marL="0" rtl="0" algn="just">
              <a:lnSpc>
                <a:spcPct val="115000"/>
              </a:lnSpc>
              <a:spcBef>
                <a:spcPts val="500"/>
              </a:spcBef>
              <a:spcAft>
                <a:spcPts val="500"/>
              </a:spcAft>
              <a:buNone/>
            </a:pPr>
            <a:r>
              <a:rPr lang="en" sz="1500">
                <a:latin typeface="Roboto"/>
                <a:ea typeface="Roboto"/>
                <a:cs typeface="Roboto"/>
                <a:sym typeface="Roboto"/>
              </a:rPr>
              <a:t>In 1974, discrete cosine transform (DCT) compression was introduced by Nasir Ahmed, T. Natarajan and K. R. Rao. During the late 1980s, a number of companies began experimenting with DCT lossy compression for video coding, leading to the development of the H.261 standard. H.261 was the first practical video coding standard, and was developed by a number of companies, including Hitachi, PictureTel, NTT, BT, and Toshiba, among others. Since H.261, DCT compression has been adopted by all the major video coding standards that followed.</a:t>
            </a:r>
            <a:endParaRPr>
              <a:solidFill>
                <a:srgbClr val="222222"/>
              </a:solidFill>
              <a:highlight>
                <a:schemeClr val="lt1"/>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 </a:t>
            </a:r>
            <a:r>
              <a:rPr lang="en"/>
              <a:t>Major Video coding initiatives and standards </a:t>
            </a:r>
            <a:endParaRPr sz="2400">
              <a:solidFill>
                <a:srgbClr val="FFFFFF"/>
              </a:solidFill>
            </a:endParaRPr>
          </a:p>
        </p:txBody>
      </p:sp>
      <p:sp>
        <p:nvSpPr>
          <p:cNvPr id="153" name="Google Shape;153;p24"/>
          <p:cNvSpPr txBox="1"/>
          <p:nvPr/>
        </p:nvSpPr>
        <p:spPr>
          <a:xfrm>
            <a:off x="0" y="1301900"/>
            <a:ext cx="8805300" cy="3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Video coding for video teleconferencing, which has led to the ITU standards – H.261 for ISDN video conferencing, H.263 for very low bitrate and Plain Old Telephone Systems (POTS) video conferencing and the latest H.264 for video telephony and video streaming in wireless applications.</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Video coding for storing movies on CD-ROM, with a bit-rate up to 1.5 M bits/sec, of which 1.2 Mbits/sec is allocated to video and 256 Kbits/sec is allocated to the audio. This is addressed by ISO MPEG-1.</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Video coding for broadcast and storing video on digital video disks (DVD) with an order of 2-15 Mbits/sec allocated to audio and video coding, which led to the ISO-MPEG-2 standard. This, standard also addressed High Definition Television (HDTV) applications. </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Coding of separate audio-visual objects, both natural and synthetic, which led to the ISO-MPEG-4 standard. </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Coding of multimedia metadata, i.e., the data describing the features of multimedia data, which is being addressed in the upcoming MPEG-7 standard</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to Video Coding</a:t>
            </a:r>
            <a:endParaRPr/>
          </a:p>
        </p:txBody>
      </p:sp>
      <p:sp>
        <p:nvSpPr>
          <p:cNvPr id="159" name="Google Shape;159;p25"/>
          <p:cNvSpPr txBox="1"/>
          <p:nvPr/>
        </p:nvSpPr>
        <p:spPr>
          <a:xfrm>
            <a:off x="325125" y="1503675"/>
            <a:ext cx="8520600" cy="3454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latin typeface="Roboto"/>
                <a:ea typeface="Roboto"/>
                <a:cs typeface="Roboto"/>
                <a:sym typeface="Roboto"/>
              </a:rPr>
              <a:t>A wide range of emerging applications, such as conversational video like video telephone , video conferencing through wired and wireless medium; streaming video, such as video on demand; digital TV/HDTV broadcasting , image / video database services, CD/DVD storage etc, demand significant amount of data compression. </a:t>
            </a:r>
            <a:endParaRPr sz="1500">
              <a:latin typeface="Roboto"/>
              <a:ea typeface="Roboto"/>
              <a:cs typeface="Roboto"/>
              <a:sym typeface="Roboto"/>
            </a:endParaRPr>
          </a:p>
          <a:p>
            <a:pPr indent="0" lvl="0" marL="0" rtl="0" algn="just">
              <a:spcBef>
                <a:spcPts val="0"/>
              </a:spcBef>
              <a:spcAft>
                <a:spcPts val="0"/>
              </a:spcAft>
              <a:buNone/>
            </a:pPr>
            <a:r>
              <a:t/>
            </a:r>
            <a:endParaRPr sz="1500">
              <a:latin typeface="Roboto"/>
              <a:ea typeface="Roboto"/>
              <a:cs typeface="Roboto"/>
              <a:sym typeface="Roboto"/>
            </a:endParaRPr>
          </a:p>
          <a:p>
            <a:pPr indent="0" lvl="0" marL="0" rtl="0" algn="just">
              <a:spcBef>
                <a:spcPts val="0"/>
              </a:spcBef>
              <a:spcAft>
                <a:spcPts val="0"/>
              </a:spcAft>
              <a:buNone/>
            </a:pPr>
            <a:r>
              <a:rPr lang="en" sz="1500">
                <a:latin typeface="Roboto"/>
                <a:ea typeface="Roboto"/>
                <a:cs typeface="Roboto"/>
                <a:sym typeface="Roboto"/>
              </a:rPr>
              <a:t>Video Coding is the process through which this compression can be achieved. In the subsequent presentation, we aim to introduce the process of video coding and decoding along with a working example using python code and the various standards of video coding.</a:t>
            </a:r>
            <a:endParaRPr sz="1800">
              <a:solidFill>
                <a:srgbClr val="222222"/>
              </a:solidFill>
              <a:highlight>
                <a:srgbClr val="FFFFFF"/>
              </a:highlight>
            </a:endParaRPr>
          </a:p>
          <a:p>
            <a:pPr indent="0" lvl="0" marL="0" rtl="0" algn="just">
              <a:spcBef>
                <a:spcPts val="0"/>
              </a:spcBef>
              <a:spcAft>
                <a:spcPts val="0"/>
              </a:spcAft>
              <a:buNone/>
            </a:pPr>
            <a:r>
              <a:t/>
            </a:r>
            <a:endParaRPr sz="1800">
              <a:solidFill>
                <a:srgbClr val="222222"/>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Hybrid Video Codec</a:t>
            </a:r>
            <a:endParaRPr/>
          </a:p>
        </p:txBody>
      </p:sp>
      <p:pic>
        <p:nvPicPr>
          <p:cNvPr id="165" name="Google Shape;165;p26"/>
          <p:cNvPicPr preferRelativeResize="0"/>
          <p:nvPr/>
        </p:nvPicPr>
        <p:blipFill rotWithShape="1">
          <a:blip r:embed="rId3">
            <a:alphaModFix/>
          </a:blip>
          <a:srcRect b="33716" l="51244" r="6865" t="38167"/>
          <a:stretch/>
        </p:blipFill>
        <p:spPr>
          <a:xfrm>
            <a:off x="4685775" y="1963450"/>
            <a:ext cx="3830500" cy="1445476"/>
          </a:xfrm>
          <a:prstGeom prst="rect">
            <a:avLst/>
          </a:prstGeom>
          <a:noFill/>
          <a:ln>
            <a:noFill/>
          </a:ln>
        </p:spPr>
      </p:pic>
      <p:pic>
        <p:nvPicPr>
          <p:cNvPr id="166" name="Google Shape;166;p26"/>
          <p:cNvPicPr preferRelativeResize="0"/>
          <p:nvPr/>
        </p:nvPicPr>
        <p:blipFill rotWithShape="1">
          <a:blip r:embed="rId4">
            <a:alphaModFix/>
          </a:blip>
          <a:srcRect b="8644" l="47295" r="6862" t="30907"/>
          <a:stretch/>
        </p:blipFill>
        <p:spPr>
          <a:xfrm>
            <a:off x="380125" y="1431400"/>
            <a:ext cx="4191875" cy="3107775"/>
          </a:xfrm>
          <a:prstGeom prst="rect">
            <a:avLst/>
          </a:prstGeom>
          <a:noFill/>
          <a:ln>
            <a:noFill/>
          </a:ln>
        </p:spPr>
      </p:pic>
      <p:sp>
        <p:nvSpPr>
          <p:cNvPr id="167" name="Google Shape;167;p26"/>
          <p:cNvSpPr txBox="1"/>
          <p:nvPr/>
        </p:nvSpPr>
        <p:spPr>
          <a:xfrm>
            <a:off x="987750" y="4505075"/>
            <a:ext cx="24936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Video Encoder</a:t>
            </a:r>
            <a:endParaRPr sz="1500">
              <a:latin typeface="Roboto"/>
              <a:ea typeface="Roboto"/>
              <a:cs typeface="Roboto"/>
              <a:sym typeface="Roboto"/>
            </a:endParaRPr>
          </a:p>
        </p:txBody>
      </p:sp>
      <p:sp>
        <p:nvSpPr>
          <p:cNvPr id="168" name="Google Shape;168;p26"/>
          <p:cNvSpPr txBox="1"/>
          <p:nvPr/>
        </p:nvSpPr>
        <p:spPr>
          <a:xfrm>
            <a:off x="5428400" y="3778150"/>
            <a:ext cx="24936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Roboto"/>
                <a:ea typeface="Roboto"/>
                <a:cs typeface="Roboto"/>
                <a:sym typeface="Roboto"/>
              </a:rPr>
              <a:t>Video Decoder</a:t>
            </a:r>
            <a:endParaRPr sz="1500">
              <a:latin typeface="Roboto"/>
              <a:ea typeface="Roboto"/>
              <a:cs typeface="Roboto"/>
              <a:sym typeface="Roboto"/>
            </a:endParaRPr>
          </a:p>
        </p:txBody>
      </p:sp>
      <p:sp>
        <p:nvSpPr>
          <p:cNvPr id="169" name="Google Shape;169;p26"/>
          <p:cNvSpPr txBox="1"/>
          <p:nvPr/>
        </p:nvSpPr>
        <p:spPr>
          <a:xfrm>
            <a:off x="6902150" y="4632575"/>
            <a:ext cx="2055600" cy="33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Roboto"/>
                <a:ea typeface="Roboto"/>
                <a:cs typeface="Roboto"/>
                <a:sym typeface="Roboto"/>
              </a:rPr>
              <a:t>Image</a:t>
            </a:r>
            <a:r>
              <a:rPr i="1" lang="en" sz="1200">
                <a:latin typeface="Roboto"/>
                <a:ea typeface="Roboto"/>
                <a:cs typeface="Roboto"/>
                <a:sym typeface="Roboto"/>
              </a:rPr>
              <a:t> Source :  NPTEL</a:t>
            </a:r>
            <a:endParaRPr i="1" sz="12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Hybrid Video Codec</a:t>
            </a:r>
            <a:endParaRPr/>
          </a:p>
        </p:txBody>
      </p:sp>
      <p:sp>
        <p:nvSpPr>
          <p:cNvPr id="175" name="Google Shape;175;p27"/>
          <p:cNvSpPr txBox="1"/>
          <p:nvPr/>
        </p:nvSpPr>
        <p:spPr>
          <a:xfrm>
            <a:off x="325125" y="1884675"/>
            <a:ext cx="8520600" cy="24834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predictive technique is used to temporally predict the current frame from the previous one(s) that must be stored. </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temporal prediction is based on the assumption that the consecutive frames in a video sequences exhibit very close similarity.</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predicted frame generated by the exploitation of temporal redundancy is subtracted from the incoming video frame, pixel by pixel and the difference is the error image.</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error image goes through transforms as in still image codecs to exploit spatial redundancy.</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transformed coefficients are quantized and entropy coded before adding to the bit stream</a:t>
            </a:r>
            <a:r>
              <a:rPr lang="en" sz="1500">
                <a:solidFill>
                  <a:srgbClr val="222222"/>
                </a:solidFill>
                <a:highlight>
                  <a:schemeClr val="lt1"/>
                </a:highlight>
                <a:latin typeface="Roboto"/>
                <a:ea typeface="Roboto"/>
                <a:cs typeface="Roboto"/>
                <a:sym typeface="Roboto"/>
              </a:rPr>
              <a:t>. </a:t>
            </a:r>
            <a:endParaRPr sz="1500">
              <a:solidFill>
                <a:srgbClr val="222222"/>
              </a:solidFill>
              <a:highlight>
                <a:schemeClr val="lt1"/>
              </a:highlight>
              <a:latin typeface="Roboto"/>
              <a:ea typeface="Roboto"/>
              <a:cs typeface="Roboto"/>
              <a:sym typeface="Roboto"/>
            </a:endParaRPr>
          </a:p>
          <a:p>
            <a:pPr indent="0" lvl="0" marL="0" rtl="0" algn="just">
              <a:spcBef>
                <a:spcPts val="1600"/>
              </a:spcBef>
              <a:spcAft>
                <a:spcPts val="0"/>
              </a:spcAft>
              <a:buNone/>
            </a:pPr>
            <a:r>
              <a:t/>
            </a:r>
            <a:endParaRPr>
              <a:solidFill>
                <a:srgbClr val="222222"/>
              </a:solidFill>
              <a:highlight>
                <a:schemeClr val="lt1"/>
              </a:highlight>
              <a:latin typeface="Roboto"/>
              <a:ea typeface="Roboto"/>
              <a:cs typeface="Roboto"/>
              <a:sym typeface="Roboto"/>
            </a:endParaRPr>
          </a:p>
          <a:p>
            <a:pPr indent="0" lvl="0" marL="0" rtl="0" algn="just">
              <a:spcBef>
                <a:spcPts val="0"/>
              </a:spcBef>
              <a:spcAft>
                <a:spcPts val="0"/>
              </a:spcAft>
              <a:buNone/>
            </a:pPr>
            <a:r>
              <a:t/>
            </a:r>
            <a:endParaRPr>
              <a:solidFill>
                <a:srgbClr val="222222"/>
              </a:solidFill>
              <a:highlight>
                <a:schemeClr val="lt1"/>
              </a:highlight>
              <a:latin typeface="Roboto"/>
              <a:ea typeface="Roboto"/>
              <a:cs typeface="Roboto"/>
              <a:sym typeface="Roboto"/>
            </a:endParaRPr>
          </a:p>
          <a:p>
            <a:pPr indent="0" lvl="0" marL="0" rtl="0" algn="just">
              <a:spcBef>
                <a:spcPts val="0"/>
              </a:spcBef>
              <a:spcAft>
                <a:spcPts val="0"/>
              </a:spcAft>
              <a:buNone/>
            </a:pPr>
            <a:r>
              <a:t/>
            </a:r>
            <a:endParaRPr>
              <a:solidFill>
                <a:srgbClr val="222222"/>
              </a:solidFill>
              <a:highlight>
                <a:srgbClr val="FFFFFF"/>
              </a:highlight>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Hybrid Video Codec</a:t>
            </a:r>
            <a:endParaRPr/>
          </a:p>
        </p:txBody>
      </p:sp>
      <p:sp>
        <p:nvSpPr>
          <p:cNvPr id="181" name="Google Shape;181;p28"/>
          <p:cNvSpPr txBox="1"/>
          <p:nvPr/>
        </p:nvSpPr>
        <p:spPr>
          <a:xfrm>
            <a:off x="325125" y="1960875"/>
            <a:ext cx="8520600" cy="19602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encoder has a built in decoder too so as to reconstruct the error frame, which will not be exact, because of the quantizer. </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error frame is added to the predicted frame to generate the buffer.</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motion estimation block determines the displacement between the current frame and the stored frame. </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displacements so computed are applied on the stored frame in the motion compensation unit to generate the predicted frame.</a:t>
            </a:r>
            <a:r>
              <a:rPr lang="en" sz="1500">
                <a:solidFill>
                  <a:srgbClr val="222222"/>
                </a:solidFill>
                <a:highlight>
                  <a:schemeClr val="lt1"/>
                </a:highlight>
                <a:latin typeface="Roboto"/>
                <a:ea typeface="Roboto"/>
                <a:cs typeface="Roboto"/>
                <a:sym typeface="Roboto"/>
              </a:rPr>
              <a:t> </a:t>
            </a:r>
            <a:endParaRPr sz="1500">
              <a:solidFill>
                <a:srgbClr val="222222"/>
              </a:solidFill>
              <a:highlight>
                <a:schemeClr val="lt1"/>
              </a:highlight>
              <a:latin typeface="Roboto"/>
              <a:ea typeface="Roboto"/>
              <a:cs typeface="Roboto"/>
              <a:sym typeface="Roboto"/>
            </a:endParaRPr>
          </a:p>
          <a:p>
            <a:pPr indent="0" lvl="0" marL="0" rtl="0" algn="just">
              <a:spcBef>
                <a:spcPts val="1600"/>
              </a:spcBef>
              <a:spcAft>
                <a:spcPts val="0"/>
              </a:spcAft>
              <a:buNone/>
            </a:pPr>
            <a:r>
              <a:t/>
            </a:r>
            <a:endParaRPr>
              <a:solidFill>
                <a:srgbClr val="222222"/>
              </a:solidFill>
              <a:highlight>
                <a:schemeClr val="lt1"/>
              </a:highlight>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Discrete Cosine Transform (DCT)</a:t>
            </a:r>
            <a:endParaRPr/>
          </a:p>
        </p:txBody>
      </p:sp>
      <p:sp>
        <p:nvSpPr>
          <p:cNvPr id="187" name="Google Shape;187;p29"/>
          <p:cNvSpPr txBox="1"/>
          <p:nvPr/>
        </p:nvSpPr>
        <p:spPr>
          <a:xfrm>
            <a:off x="325125" y="1503675"/>
            <a:ext cx="8520600" cy="1843800"/>
          </a:xfrm>
          <a:prstGeom prst="rect">
            <a:avLst/>
          </a:prstGeom>
          <a:noFill/>
          <a:ln>
            <a:noFill/>
          </a:ln>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Most popular transform for image compression due to its high energy compaction</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Used to map an image space into frequency domain</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Generally, N = 8 is used for image compression applications where image blocks of size 8 x 8 are converted into the frequency domain.</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solidFill>
                  <a:srgbClr val="FF0000"/>
                </a:solidFill>
                <a:latin typeface="Roboto"/>
                <a:ea typeface="Roboto"/>
                <a:cs typeface="Roboto"/>
                <a:sym typeface="Roboto"/>
              </a:rPr>
              <a:t>Inverse Discrete Cosine Transform (IDCT)</a:t>
            </a:r>
            <a:r>
              <a:rPr lang="en" sz="1500">
                <a:latin typeface="Roboto"/>
                <a:ea typeface="Roboto"/>
                <a:cs typeface="Roboto"/>
                <a:sym typeface="Roboto"/>
              </a:rPr>
              <a:t> is used for inverse transform </a:t>
            </a:r>
            <a:endParaRPr sz="1500">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sz="1500">
                <a:latin typeface="Roboto"/>
                <a:ea typeface="Roboto"/>
                <a:cs typeface="Roboto"/>
                <a:sym typeface="Roboto"/>
              </a:rPr>
              <a:t>The equation for 2D NxN DCT and IDCT is given by-</a:t>
            </a:r>
            <a:endParaRPr sz="1800">
              <a:solidFill>
                <a:srgbClr val="222222"/>
              </a:solidFill>
              <a:highlight>
                <a:schemeClr val="lt1"/>
              </a:highlight>
            </a:endParaRPr>
          </a:p>
          <a:p>
            <a:pPr indent="0" lvl="0" marL="0" rtl="0" algn="l">
              <a:spcBef>
                <a:spcPts val="1600"/>
              </a:spcBef>
              <a:spcAft>
                <a:spcPts val="0"/>
              </a:spcAft>
              <a:buNone/>
            </a:pPr>
            <a:r>
              <a:t/>
            </a:r>
            <a:endParaRPr sz="1800">
              <a:solidFill>
                <a:srgbClr val="222222"/>
              </a:solidFill>
              <a:highlight>
                <a:srgbClr val="FFFFFF"/>
              </a:highlight>
            </a:endParaRPr>
          </a:p>
        </p:txBody>
      </p:sp>
      <p:pic>
        <p:nvPicPr>
          <p:cNvPr id="188" name="Google Shape;188;p29"/>
          <p:cNvPicPr preferRelativeResize="0"/>
          <p:nvPr/>
        </p:nvPicPr>
        <p:blipFill rotWithShape="1">
          <a:blip r:embed="rId3">
            <a:alphaModFix/>
          </a:blip>
          <a:srcRect b="32796" l="34077" r="32737" t="49301"/>
          <a:stretch/>
        </p:blipFill>
        <p:spPr>
          <a:xfrm>
            <a:off x="96525" y="3347475"/>
            <a:ext cx="4585249" cy="1390650"/>
          </a:xfrm>
          <a:prstGeom prst="rect">
            <a:avLst/>
          </a:prstGeom>
          <a:noFill/>
          <a:ln>
            <a:noFill/>
          </a:ln>
        </p:spPr>
      </p:pic>
      <p:pic>
        <p:nvPicPr>
          <p:cNvPr id="189" name="Google Shape;189;p29"/>
          <p:cNvPicPr preferRelativeResize="0"/>
          <p:nvPr/>
        </p:nvPicPr>
        <p:blipFill rotWithShape="1">
          <a:blip r:embed="rId4">
            <a:alphaModFix/>
          </a:blip>
          <a:srcRect b="39104" l="35039" r="32159" t="50000"/>
          <a:stretch/>
        </p:blipFill>
        <p:spPr>
          <a:xfrm>
            <a:off x="4681775" y="3623775"/>
            <a:ext cx="4487651" cy="838049"/>
          </a:xfrm>
          <a:prstGeom prst="rect">
            <a:avLst/>
          </a:prstGeom>
          <a:noFill/>
          <a:ln>
            <a:noFill/>
          </a:ln>
        </p:spPr>
      </p:pic>
      <p:sp>
        <p:nvSpPr>
          <p:cNvPr id="190" name="Google Shape;190;p29"/>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191" name="Google Shape;191;p29"/>
          <p:cNvSpPr txBox="1"/>
          <p:nvPr/>
        </p:nvSpPr>
        <p:spPr>
          <a:xfrm>
            <a:off x="626375" y="4685700"/>
            <a:ext cx="24936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DCT</a:t>
            </a:r>
            <a:endParaRPr sz="1200">
              <a:latin typeface="Roboto"/>
              <a:ea typeface="Roboto"/>
              <a:cs typeface="Roboto"/>
              <a:sym typeface="Roboto"/>
            </a:endParaRPr>
          </a:p>
        </p:txBody>
      </p:sp>
      <p:sp>
        <p:nvSpPr>
          <p:cNvPr id="192" name="Google Shape;192;p29"/>
          <p:cNvSpPr txBox="1"/>
          <p:nvPr/>
        </p:nvSpPr>
        <p:spPr>
          <a:xfrm>
            <a:off x="5452500" y="4661925"/>
            <a:ext cx="2493600" cy="45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I</a:t>
            </a:r>
            <a:r>
              <a:rPr lang="en" sz="1200">
                <a:latin typeface="Roboto"/>
                <a:ea typeface="Roboto"/>
                <a:cs typeface="Roboto"/>
                <a:sym typeface="Roboto"/>
              </a:rPr>
              <a:t>DCT</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Quantization</a:t>
            </a:r>
            <a:endParaRPr/>
          </a:p>
        </p:txBody>
      </p:sp>
      <p:sp>
        <p:nvSpPr>
          <p:cNvPr id="198" name="Google Shape;198;p30"/>
          <p:cNvSpPr txBox="1"/>
          <p:nvPr/>
        </p:nvSpPr>
        <p:spPr>
          <a:xfrm>
            <a:off x="325125" y="1503675"/>
            <a:ext cx="6035100" cy="33333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Used to reduce a range of numbers to a single small value, so that we can use less bits to represent a large number. </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A quantizer step size (Q) and a round function is defined</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x</a:t>
            </a:r>
            <a:r>
              <a:rPr baseline="-25000" lang="en">
                <a:latin typeface="Roboto"/>
                <a:ea typeface="Roboto"/>
                <a:cs typeface="Roboto"/>
                <a:sym typeface="Roboto"/>
              </a:rPr>
              <a:t>q</a:t>
            </a:r>
            <a:r>
              <a:rPr lang="en">
                <a:latin typeface="Roboto"/>
                <a:ea typeface="Roboto"/>
                <a:cs typeface="Roboto"/>
                <a:sym typeface="Roboto"/>
              </a:rPr>
              <a:t>=round (x/Q)</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Larger Q leads to more compression but at the cost of larger distortion.</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e.g. for x in [0,255], we need 8 bits and have 256 color values – with Q=64 we only have 4 levels and only need 2 bits</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solidFill>
                  <a:srgbClr val="FF0000"/>
                </a:solidFill>
                <a:latin typeface="Roboto"/>
                <a:ea typeface="Roboto"/>
                <a:cs typeface="Roboto"/>
                <a:sym typeface="Roboto"/>
              </a:rPr>
              <a:t>Inverse Quantization</a:t>
            </a:r>
            <a:r>
              <a:rPr lang="en">
                <a:latin typeface="Roboto"/>
                <a:ea typeface="Roboto"/>
                <a:cs typeface="Roboto"/>
                <a:sym typeface="Roboto"/>
              </a:rPr>
              <a:t> (dequantize) is used to reconstruct original value. But as we use Round() function to get a nearest integer value, so reconstructed value will not the same with original value.</a:t>
            </a:r>
            <a:endParaRPr>
              <a:latin typeface="Roboto"/>
              <a:ea typeface="Roboto"/>
              <a:cs typeface="Roboto"/>
              <a:sym typeface="Roboto"/>
            </a:endParaRPr>
          </a:p>
          <a:p>
            <a:pPr indent="-323850" lvl="0" marL="457200" marR="0" rtl="0" algn="just">
              <a:lnSpc>
                <a:spcPct val="115000"/>
              </a:lnSpc>
              <a:spcBef>
                <a:spcPts val="0"/>
              </a:spcBef>
              <a:spcAft>
                <a:spcPts val="0"/>
              </a:spcAft>
              <a:buClr>
                <a:srgbClr val="000000"/>
              </a:buClr>
              <a:buSzPts val="1500"/>
              <a:buFont typeface="Roboto"/>
              <a:buChar char="●"/>
            </a:pPr>
            <a:r>
              <a:rPr lang="en">
                <a:latin typeface="Roboto"/>
                <a:ea typeface="Roboto"/>
                <a:cs typeface="Roboto"/>
                <a:sym typeface="Roboto"/>
              </a:rPr>
              <a:t>In general if we carefully design Q[i,j], visual quality will not be</a:t>
            </a:r>
            <a:r>
              <a:rPr lang="en" sz="1500">
                <a:latin typeface="Roboto"/>
                <a:ea typeface="Roboto"/>
                <a:cs typeface="Roboto"/>
                <a:sym typeface="Roboto"/>
              </a:rPr>
              <a:t> </a:t>
            </a:r>
            <a:r>
              <a:rPr lang="en">
                <a:latin typeface="Roboto"/>
                <a:ea typeface="Roboto"/>
                <a:cs typeface="Roboto"/>
                <a:sym typeface="Roboto"/>
              </a:rPr>
              <a:t>affected.</a:t>
            </a:r>
            <a:endParaRPr>
              <a:highlight>
                <a:srgbClr val="FFFFFF"/>
              </a:highlight>
              <a:latin typeface="Trebuchet MS"/>
              <a:ea typeface="Trebuchet MS"/>
              <a:cs typeface="Trebuchet MS"/>
              <a:sym typeface="Trebuchet MS"/>
            </a:endParaRPr>
          </a:p>
        </p:txBody>
      </p:sp>
      <p:pic>
        <p:nvPicPr>
          <p:cNvPr id="199" name="Google Shape;199;p30"/>
          <p:cNvPicPr preferRelativeResize="0"/>
          <p:nvPr/>
        </p:nvPicPr>
        <p:blipFill>
          <a:blip r:embed="rId3">
            <a:alphaModFix/>
          </a:blip>
          <a:stretch>
            <a:fillRect/>
          </a:stretch>
        </p:blipFill>
        <p:spPr>
          <a:xfrm>
            <a:off x="6708000" y="1507575"/>
            <a:ext cx="2266950" cy="1927275"/>
          </a:xfrm>
          <a:prstGeom prst="rect">
            <a:avLst/>
          </a:prstGeom>
          <a:noFill/>
          <a:ln>
            <a:noFill/>
          </a:ln>
        </p:spPr>
      </p:pic>
      <p:sp>
        <p:nvSpPr>
          <p:cNvPr id="200" name="Google Shape;200;p30"/>
          <p:cNvSpPr txBox="1"/>
          <p:nvPr/>
        </p:nvSpPr>
        <p:spPr>
          <a:xfrm>
            <a:off x="6444300" y="3627575"/>
            <a:ext cx="26997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An example of uniform quantizer function</a:t>
            </a:r>
            <a:endParaRPr sz="12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201" name="Google Shape;201;p30"/>
          <p:cNvSpPr txBox="1"/>
          <p:nvPr/>
        </p:nvSpPr>
        <p:spPr>
          <a:xfrm>
            <a:off x="6707925" y="4656675"/>
            <a:ext cx="2267100" cy="33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Roboto"/>
                <a:ea typeface="Roboto"/>
                <a:cs typeface="Roboto"/>
                <a:sym typeface="Roboto"/>
              </a:rPr>
              <a:t>Image Source :  Science Direct</a:t>
            </a:r>
            <a:endParaRPr i="1" sz="12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C343D"/>
        </a:solidFill>
      </p:bgPr>
    </p:bg>
    <p:spTree>
      <p:nvGrpSpPr>
        <p:cNvPr id="205" name="Shape 205"/>
        <p:cNvGrpSpPr/>
        <p:nvPr/>
      </p:nvGrpSpPr>
      <p:grpSpPr>
        <a:xfrm>
          <a:off x="0" y="0"/>
          <a:ext cx="0" cy="0"/>
          <a:chOff x="0" y="0"/>
          <a:chExt cx="0" cy="0"/>
        </a:xfrm>
      </p:grpSpPr>
      <p:pic>
        <p:nvPicPr>
          <p:cNvPr id="206" name="Google Shape;206;p31"/>
          <p:cNvPicPr preferRelativeResize="0"/>
          <p:nvPr/>
        </p:nvPicPr>
        <p:blipFill>
          <a:blip r:embed="rId3">
            <a:alphaModFix/>
          </a:blip>
          <a:stretch>
            <a:fillRect/>
          </a:stretch>
        </p:blipFill>
        <p:spPr>
          <a:xfrm>
            <a:off x="2952750" y="106875"/>
            <a:ext cx="6000750" cy="2256825"/>
          </a:xfrm>
          <a:prstGeom prst="rect">
            <a:avLst/>
          </a:prstGeom>
          <a:noFill/>
          <a:ln>
            <a:noFill/>
          </a:ln>
        </p:spPr>
      </p:pic>
      <p:pic>
        <p:nvPicPr>
          <p:cNvPr id="207" name="Google Shape;207;p31"/>
          <p:cNvPicPr preferRelativeResize="0"/>
          <p:nvPr/>
        </p:nvPicPr>
        <p:blipFill>
          <a:blip r:embed="rId4">
            <a:alphaModFix/>
          </a:blip>
          <a:stretch>
            <a:fillRect/>
          </a:stretch>
        </p:blipFill>
        <p:spPr>
          <a:xfrm>
            <a:off x="2952750" y="2503463"/>
            <a:ext cx="6000750" cy="2305362"/>
          </a:xfrm>
          <a:prstGeom prst="rect">
            <a:avLst/>
          </a:prstGeom>
          <a:noFill/>
          <a:ln>
            <a:noFill/>
          </a:ln>
        </p:spPr>
      </p:pic>
      <p:sp>
        <p:nvSpPr>
          <p:cNvPr id="208" name="Google Shape;208;p31"/>
          <p:cNvSpPr txBox="1"/>
          <p:nvPr/>
        </p:nvSpPr>
        <p:spPr>
          <a:xfrm>
            <a:off x="2952750" y="4816925"/>
            <a:ext cx="6000900" cy="32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solidFill>
                  <a:srgbClr val="FFFFFF"/>
                </a:solidFill>
              </a:rPr>
              <a:t>Image Source : www.cmlab.csie.ntu.edu.tw</a:t>
            </a:r>
            <a:endParaRPr i="1" sz="1200">
              <a:solidFill>
                <a:srgbClr val="FFFFFF"/>
              </a:solidFill>
              <a:latin typeface="Roboto"/>
              <a:ea typeface="Roboto"/>
              <a:cs typeface="Roboto"/>
              <a:sym typeface="Roboto"/>
            </a:endParaRPr>
          </a:p>
        </p:txBody>
      </p:sp>
      <p:sp>
        <p:nvSpPr>
          <p:cNvPr id="209" name="Google Shape;209;p31"/>
          <p:cNvSpPr txBox="1"/>
          <p:nvPr/>
        </p:nvSpPr>
        <p:spPr>
          <a:xfrm>
            <a:off x="367400" y="1749350"/>
            <a:ext cx="2136300" cy="1489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rgbClr val="FFFFFF"/>
                </a:solidFill>
                <a:latin typeface="Roboto"/>
                <a:ea typeface="Roboto"/>
                <a:cs typeface="Roboto"/>
                <a:sym typeface="Roboto"/>
              </a:rPr>
              <a:t>Example of application of 8 x 8 DCT and Quantization with quantizer factor 4 to an 8 x 8 block of an image.</a:t>
            </a:r>
            <a:endParaRPr sz="1500">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 video?</a:t>
            </a:r>
            <a:endParaRPr/>
          </a:p>
        </p:txBody>
      </p:sp>
      <p:sp>
        <p:nvSpPr>
          <p:cNvPr id="72" name="Google Shape;72;p14"/>
          <p:cNvSpPr txBox="1"/>
          <p:nvPr>
            <p:ph idx="4294967295" type="body"/>
          </p:nvPr>
        </p:nvSpPr>
        <p:spPr>
          <a:xfrm>
            <a:off x="311725" y="1645925"/>
            <a:ext cx="8288700" cy="30543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000000"/>
              </a:buClr>
              <a:buSzPts val="1500"/>
              <a:buChar char="●"/>
            </a:pPr>
            <a:r>
              <a:rPr lang="en" sz="1500">
                <a:solidFill>
                  <a:srgbClr val="000000"/>
                </a:solidFill>
              </a:rPr>
              <a:t>Visual multimedia source that combines a sequence of images to form a moving picture. </a:t>
            </a:r>
            <a:endParaRPr sz="1500">
              <a:solidFill>
                <a:srgbClr val="000000"/>
              </a:solidFill>
            </a:endParaRPr>
          </a:p>
          <a:p>
            <a:pPr indent="-323850" lvl="0" marL="457200" rtl="0" algn="just">
              <a:spcBef>
                <a:spcPts val="0"/>
              </a:spcBef>
              <a:spcAft>
                <a:spcPts val="0"/>
              </a:spcAft>
              <a:buClr>
                <a:srgbClr val="000000"/>
              </a:buClr>
              <a:buSzPts val="1500"/>
              <a:buChar char="●"/>
            </a:pPr>
            <a:r>
              <a:rPr lang="en" sz="1500">
                <a:solidFill>
                  <a:srgbClr val="000000"/>
                </a:solidFill>
              </a:rPr>
              <a:t>The video transmits a signal to a screen and processes the order in which the screen captures should be shown. </a:t>
            </a:r>
            <a:endParaRPr sz="1500">
              <a:solidFill>
                <a:srgbClr val="000000"/>
              </a:solidFill>
            </a:endParaRPr>
          </a:p>
          <a:p>
            <a:pPr indent="-323850" lvl="0" marL="457200" rtl="0" algn="just">
              <a:spcBef>
                <a:spcPts val="0"/>
              </a:spcBef>
              <a:spcAft>
                <a:spcPts val="0"/>
              </a:spcAft>
              <a:buClr>
                <a:srgbClr val="000000"/>
              </a:buClr>
              <a:buSzPts val="1500"/>
              <a:buChar char="●"/>
            </a:pPr>
            <a:r>
              <a:rPr lang="en" sz="1500">
                <a:solidFill>
                  <a:srgbClr val="000000"/>
                </a:solidFill>
              </a:rPr>
              <a:t>Videos usually have audio components that correspond with the pictures being shown on the screen.</a:t>
            </a:r>
            <a:endParaRPr sz="1500">
              <a:solidFill>
                <a:srgbClr val="000000"/>
              </a:solidFill>
            </a:endParaRPr>
          </a:p>
          <a:p>
            <a:pPr indent="-323850" lvl="0" marL="457200" rtl="0" algn="just">
              <a:spcBef>
                <a:spcPts val="0"/>
              </a:spcBef>
              <a:spcAft>
                <a:spcPts val="0"/>
              </a:spcAft>
              <a:buClr>
                <a:srgbClr val="000000"/>
              </a:buClr>
              <a:buSzPts val="1500"/>
              <a:buChar char="●"/>
            </a:pPr>
            <a:r>
              <a:rPr lang="en" sz="1500">
                <a:solidFill>
                  <a:srgbClr val="000000"/>
                </a:solidFill>
              </a:rPr>
              <a:t>First developed for mechanical television systems, which were quickly replaced by cathode ray tube (CRT) systems which were later replaced by flat panel displays of several types.</a:t>
            </a:r>
            <a:endParaRPr sz="15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Zig Zag Scan and Run Length Encoding (RLE)</a:t>
            </a:r>
            <a:endParaRPr/>
          </a:p>
        </p:txBody>
      </p:sp>
      <p:sp>
        <p:nvSpPr>
          <p:cNvPr id="215" name="Google Shape;215;p32"/>
          <p:cNvSpPr txBox="1"/>
          <p:nvPr/>
        </p:nvSpPr>
        <p:spPr>
          <a:xfrm>
            <a:off x="325125" y="1503675"/>
            <a:ext cx="8520600" cy="34545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Zig zag scan and RLE are often applied after the quantization step.</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After DCT and quantization most AC values will be zero. By using zig-zag scan we can gather even more consecu</a:t>
            </a:r>
            <a:r>
              <a:rPr lang="en">
                <a:latin typeface="Roboto"/>
                <a:ea typeface="Roboto"/>
                <a:cs typeface="Roboto"/>
                <a:sym typeface="Roboto"/>
              </a:rPr>
              <a:t>tive zeros, then we use RLE to gain compression ratio.</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After zig-zag scan, many zeros are together now, so we encode the bitstream as (skip,value) pairs, where skip is the number of zeros and value is the next non-zero component.</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Zig-zag scan and RLE are only used in AC coefficient. D</a:t>
            </a:r>
            <a:r>
              <a:rPr lang="en">
                <a:latin typeface="Roboto"/>
                <a:ea typeface="Roboto"/>
                <a:cs typeface="Roboto"/>
                <a:sym typeface="Roboto"/>
              </a:rPr>
              <a:t>PCM is used for DC coefficient.</a:t>
            </a:r>
            <a:endParaRPr>
              <a:highlight>
                <a:srgbClr val="FFFFFF"/>
              </a:highlight>
            </a:endParaRPr>
          </a:p>
        </p:txBody>
      </p:sp>
      <p:pic>
        <p:nvPicPr>
          <p:cNvPr id="216" name="Google Shape;216;p32"/>
          <p:cNvPicPr preferRelativeResize="0"/>
          <p:nvPr/>
        </p:nvPicPr>
        <p:blipFill>
          <a:blip r:embed="rId3">
            <a:alphaModFix/>
          </a:blip>
          <a:stretch>
            <a:fillRect/>
          </a:stretch>
        </p:blipFill>
        <p:spPr>
          <a:xfrm>
            <a:off x="4414604" y="3085167"/>
            <a:ext cx="4697475" cy="1750525"/>
          </a:xfrm>
          <a:prstGeom prst="rect">
            <a:avLst/>
          </a:prstGeom>
          <a:noFill/>
          <a:ln>
            <a:noFill/>
          </a:ln>
        </p:spPr>
      </p:pic>
      <p:pic>
        <p:nvPicPr>
          <p:cNvPr id="217" name="Google Shape;217;p32"/>
          <p:cNvPicPr preferRelativeResize="0"/>
          <p:nvPr/>
        </p:nvPicPr>
        <p:blipFill>
          <a:blip r:embed="rId4">
            <a:alphaModFix/>
          </a:blip>
          <a:stretch>
            <a:fillRect/>
          </a:stretch>
        </p:blipFill>
        <p:spPr>
          <a:xfrm>
            <a:off x="76200" y="3517200"/>
            <a:ext cx="4397600" cy="959725"/>
          </a:xfrm>
          <a:prstGeom prst="rect">
            <a:avLst/>
          </a:prstGeom>
          <a:noFill/>
          <a:ln>
            <a:noFill/>
          </a:ln>
        </p:spPr>
      </p:pic>
      <p:sp>
        <p:nvSpPr>
          <p:cNvPr id="218" name="Google Shape;218;p32"/>
          <p:cNvSpPr txBox="1"/>
          <p:nvPr/>
        </p:nvSpPr>
        <p:spPr>
          <a:xfrm>
            <a:off x="0" y="4781725"/>
            <a:ext cx="6000900" cy="32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 Source : www.cmlab.csie.ntu.edu.tw</a:t>
            </a:r>
            <a:endParaRPr i="1" sz="12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Entropy Encoding</a:t>
            </a:r>
            <a:endParaRPr/>
          </a:p>
        </p:txBody>
      </p:sp>
      <p:sp>
        <p:nvSpPr>
          <p:cNvPr id="224" name="Google Shape;224;p33"/>
          <p:cNvSpPr txBox="1"/>
          <p:nvPr/>
        </p:nvSpPr>
        <p:spPr>
          <a:xfrm>
            <a:off x="325125" y="1351275"/>
            <a:ext cx="8520600" cy="1753800"/>
          </a:xfrm>
          <a:prstGeom prst="rect">
            <a:avLst/>
          </a:prstGeom>
          <a:noFill/>
          <a:ln>
            <a:noFill/>
          </a:ln>
        </p:spPr>
        <p:txBody>
          <a:bodyPr anchorCtr="0" anchor="t"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It is a lossless data compression scheme</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Entropy encoding can be categorized into fixed length coding (FLC) and variable length coding (VLC) </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VLC has added advantages over FLC as it uses shorter codes for more likely outcomes leading to more compression. </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In VLC, optimal code length for a symbol is −log</a:t>
            </a:r>
            <a:r>
              <a:rPr baseline="-25000" lang="en">
                <a:latin typeface="Roboto"/>
                <a:ea typeface="Roboto"/>
                <a:cs typeface="Roboto"/>
                <a:sym typeface="Roboto"/>
              </a:rPr>
              <a:t>b</a:t>
            </a:r>
            <a:r>
              <a:rPr lang="en">
                <a:latin typeface="Roboto"/>
                <a:ea typeface="Roboto"/>
                <a:cs typeface="Roboto"/>
                <a:sym typeface="Roboto"/>
              </a:rPr>
              <a:t>P, b=number of symbols, P=probability of the input symbol.</a:t>
            </a:r>
            <a:endParaRPr>
              <a:latin typeface="Roboto"/>
              <a:ea typeface="Roboto"/>
              <a:cs typeface="Roboto"/>
              <a:sym typeface="Roboto"/>
            </a:endParaRPr>
          </a:p>
          <a:p>
            <a:pPr indent="-317500" lvl="0" marL="457200" marR="0" rtl="0" algn="just">
              <a:lnSpc>
                <a:spcPct val="115000"/>
              </a:lnSpc>
              <a:spcBef>
                <a:spcPts val="0"/>
              </a:spcBef>
              <a:spcAft>
                <a:spcPts val="0"/>
              </a:spcAft>
              <a:buClr>
                <a:srgbClr val="000000"/>
              </a:buClr>
              <a:buSzPts val="1400"/>
              <a:buFont typeface="Roboto"/>
              <a:buChar char="●"/>
            </a:pPr>
            <a:r>
              <a:rPr lang="en">
                <a:latin typeface="Roboto"/>
                <a:ea typeface="Roboto"/>
                <a:cs typeface="Roboto"/>
                <a:sym typeface="Roboto"/>
              </a:rPr>
              <a:t>Two of the most common entropy encoding techniques are Huffman coding and arithmetic coding.</a:t>
            </a:r>
            <a:endParaRPr>
              <a:latin typeface="Roboto"/>
              <a:ea typeface="Roboto"/>
              <a:cs typeface="Roboto"/>
              <a:sym typeface="Roboto"/>
            </a:endParaRPr>
          </a:p>
        </p:txBody>
      </p:sp>
      <p:pic>
        <p:nvPicPr>
          <p:cNvPr id="225" name="Google Shape;225;p33"/>
          <p:cNvPicPr preferRelativeResize="0"/>
          <p:nvPr/>
        </p:nvPicPr>
        <p:blipFill rotWithShape="1">
          <a:blip r:embed="rId3">
            <a:alphaModFix/>
          </a:blip>
          <a:srcRect b="26259" l="23810" r="18452" t="23271"/>
          <a:stretch/>
        </p:blipFill>
        <p:spPr>
          <a:xfrm>
            <a:off x="554650" y="3298113"/>
            <a:ext cx="3378050" cy="1660074"/>
          </a:xfrm>
          <a:prstGeom prst="rect">
            <a:avLst/>
          </a:prstGeom>
          <a:noFill/>
          <a:ln>
            <a:noFill/>
          </a:ln>
        </p:spPr>
      </p:pic>
      <p:pic>
        <p:nvPicPr>
          <p:cNvPr id="226" name="Google Shape;226;p33"/>
          <p:cNvPicPr preferRelativeResize="0"/>
          <p:nvPr/>
        </p:nvPicPr>
        <p:blipFill rotWithShape="1">
          <a:blip r:embed="rId4">
            <a:alphaModFix/>
          </a:blip>
          <a:srcRect b="6327" l="26188" r="21725" t="75144"/>
          <a:stretch/>
        </p:blipFill>
        <p:spPr>
          <a:xfrm>
            <a:off x="4259250" y="3728088"/>
            <a:ext cx="4762501" cy="952500"/>
          </a:xfrm>
          <a:prstGeom prst="rect">
            <a:avLst/>
          </a:prstGeom>
          <a:noFill/>
          <a:ln>
            <a:noFill/>
          </a:ln>
        </p:spPr>
      </p:pic>
      <p:sp>
        <p:nvSpPr>
          <p:cNvPr id="227" name="Google Shape;227;p33"/>
          <p:cNvSpPr txBox="1"/>
          <p:nvPr/>
        </p:nvSpPr>
        <p:spPr>
          <a:xfrm>
            <a:off x="4512150" y="4745775"/>
            <a:ext cx="4585800" cy="36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latin typeface="Roboto"/>
                <a:ea typeface="Roboto"/>
                <a:cs typeface="Roboto"/>
                <a:sym typeface="Roboto"/>
              </a:rPr>
              <a:t>Image Source : www.web.stanford.edu</a:t>
            </a:r>
            <a:endParaRPr i="1" sz="1200">
              <a:latin typeface="Roboto"/>
              <a:ea typeface="Roboto"/>
              <a:cs typeface="Roboto"/>
              <a:sym typeface="Roboto"/>
            </a:endParaRPr>
          </a:p>
        </p:txBody>
      </p:sp>
      <p:sp>
        <p:nvSpPr>
          <p:cNvPr id="228" name="Google Shape;228;p33"/>
          <p:cNvSpPr txBox="1"/>
          <p:nvPr/>
        </p:nvSpPr>
        <p:spPr>
          <a:xfrm>
            <a:off x="4259250" y="3363300"/>
            <a:ext cx="4585800" cy="36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Roboto"/>
                <a:ea typeface="Roboto"/>
                <a:cs typeface="Roboto"/>
                <a:sym typeface="Roboto"/>
              </a:rPr>
              <a:t>Huffman Coding Example</a:t>
            </a:r>
            <a:endParaRPr b="1" sz="1200">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Motion Estimation and Motion Compensation</a:t>
            </a:r>
            <a:endParaRPr/>
          </a:p>
        </p:txBody>
      </p:sp>
      <p:sp>
        <p:nvSpPr>
          <p:cNvPr id="234" name="Google Shape;234;p34"/>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a:t>
            </a:r>
            <a:r>
              <a:rPr lang="en" sz="1500">
                <a:solidFill>
                  <a:srgbClr val="FF0000"/>
                </a:solidFill>
              </a:rPr>
              <a:t>motion estimation</a:t>
            </a:r>
            <a:r>
              <a:rPr lang="en" sz="1500">
                <a:solidFill>
                  <a:srgbClr val="000000"/>
                </a:solidFill>
              </a:rPr>
              <a:t> block computes the displacement between the current frame and a stored past frame that is used as a reference. Usually the immediate past frame is considered to be the reference.</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Considering a pixel from the current frame with its neighbourhood as the candidates, the best matching position in the reference frame is determined.</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difference in position between the candidates and its match is defined as the displacement or motion vector. The </a:t>
            </a:r>
            <a:r>
              <a:rPr lang="en" sz="1500">
                <a:solidFill>
                  <a:srgbClr val="FF0000"/>
                </a:solidFill>
              </a:rPr>
              <a:t>motion vector</a:t>
            </a:r>
            <a:r>
              <a:rPr lang="en" sz="1500">
                <a:solidFill>
                  <a:srgbClr val="000000"/>
                </a:solidFill>
              </a:rPr>
              <a:t> has both horizontal and vertical components of displacement.</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a:t>
            </a:r>
            <a:r>
              <a:rPr lang="en" sz="1500">
                <a:solidFill>
                  <a:srgbClr val="FF0000"/>
                </a:solidFill>
              </a:rPr>
              <a:t>motion compensation </a:t>
            </a:r>
            <a:r>
              <a:rPr lang="en" sz="1500">
                <a:solidFill>
                  <a:srgbClr val="000000"/>
                </a:solidFill>
              </a:rPr>
              <a:t>block predicts the current frame by applying the displacements corresponding to the motion vectors on the reference frame.</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Here, it is assumed that the displacement is purely translational. Any scaling, rotation or 3-D deformation is neglected. The assumptions are reasonable for movement of objects over one frame in block based motion estimation.</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Backward and Forward motion estimation</a:t>
            </a:r>
            <a:endParaRPr/>
          </a:p>
        </p:txBody>
      </p:sp>
      <p:sp>
        <p:nvSpPr>
          <p:cNvPr id="240" name="Google Shape;240;p35"/>
          <p:cNvSpPr txBox="1"/>
          <p:nvPr>
            <p:ph idx="1" type="body"/>
          </p:nvPr>
        </p:nvSpPr>
        <p:spPr>
          <a:xfrm>
            <a:off x="311700" y="1505700"/>
            <a:ext cx="8415300" cy="3076200"/>
          </a:xfrm>
          <a:prstGeom prst="rect">
            <a:avLst/>
          </a:prstGeom>
        </p:spPr>
        <p:txBody>
          <a:bodyPr anchorCtr="0" anchor="t"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In </a:t>
            </a:r>
            <a:r>
              <a:rPr lang="en" sz="1400">
                <a:solidFill>
                  <a:srgbClr val="FF0000"/>
                </a:solidFill>
              </a:rPr>
              <a:t>backward motion estimation</a:t>
            </a:r>
            <a:r>
              <a:rPr lang="en" sz="1400">
                <a:solidFill>
                  <a:srgbClr val="000000"/>
                </a:solidFill>
              </a:rPr>
              <a:t>, the current frame (Frame k) is considered as the candidate frame and a past frame (Frame (k-1) )is considered as the reference frame. The search for motion vectors is backward which leads to forward motion prediction.</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In </a:t>
            </a:r>
            <a:r>
              <a:rPr lang="en" sz="1400">
                <a:solidFill>
                  <a:srgbClr val="FF0000"/>
                </a:solidFill>
              </a:rPr>
              <a:t>forward motion estimation,</a:t>
            </a:r>
            <a:r>
              <a:rPr lang="en" sz="1400">
                <a:solidFill>
                  <a:srgbClr val="000000"/>
                </a:solidFill>
              </a:rPr>
              <a:t> the reference frame (Frame (k+1)) chosen is a frame that appears later than the candidate frame in temporal ordering. Here, the candidate frame is one of the past stored frames. The search for motion vectors is forward which leads to backward motion prediction.</a:t>
            </a:r>
            <a:endParaRPr sz="1400"/>
          </a:p>
          <a:p>
            <a:pPr indent="0" lvl="0" marL="457200" rtl="0" algn="l">
              <a:spcBef>
                <a:spcPts val="1600"/>
              </a:spcBef>
              <a:spcAft>
                <a:spcPts val="0"/>
              </a:spcAft>
              <a:buNone/>
            </a:pPr>
            <a:r>
              <a:t/>
            </a:r>
            <a:endParaRPr sz="1400"/>
          </a:p>
          <a:p>
            <a:pPr indent="0" lvl="0" marL="457200" rtl="0" algn="l">
              <a:spcBef>
                <a:spcPts val="1600"/>
              </a:spcBef>
              <a:spcAft>
                <a:spcPts val="1600"/>
              </a:spcAft>
              <a:buNone/>
            </a:pPr>
            <a:r>
              <a:t/>
            </a:r>
            <a:endParaRPr/>
          </a:p>
        </p:txBody>
      </p:sp>
      <p:pic>
        <p:nvPicPr>
          <p:cNvPr id="241" name="Google Shape;241;p35"/>
          <p:cNvPicPr preferRelativeResize="0"/>
          <p:nvPr/>
        </p:nvPicPr>
        <p:blipFill rotWithShape="1">
          <a:blip r:embed="rId3">
            <a:alphaModFix/>
          </a:blip>
          <a:srcRect b="26171" l="16699" r="30784" t="30078"/>
          <a:stretch/>
        </p:blipFill>
        <p:spPr>
          <a:xfrm>
            <a:off x="703200" y="3275875"/>
            <a:ext cx="3526123" cy="1516925"/>
          </a:xfrm>
          <a:prstGeom prst="rect">
            <a:avLst/>
          </a:prstGeom>
          <a:noFill/>
          <a:ln>
            <a:noFill/>
          </a:ln>
        </p:spPr>
      </p:pic>
      <p:pic>
        <p:nvPicPr>
          <p:cNvPr id="242" name="Google Shape;242;p35"/>
          <p:cNvPicPr preferRelativeResize="0"/>
          <p:nvPr/>
        </p:nvPicPr>
        <p:blipFill rotWithShape="1">
          <a:blip r:embed="rId4">
            <a:alphaModFix/>
          </a:blip>
          <a:srcRect b="39064" l="13842" r="29907" t="16208"/>
          <a:stretch/>
        </p:blipFill>
        <p:spPr>
          <a:xfrm>
            <a:off x="4632275" y="3254875"/>
            <a:ext cx="3946925" cy="1466699"/>
          </a:xfrm>
          <a:prstGeom prst="rect">
            <a:avLst/>
          </a:prstGeom>
          <a:noFill/>
          <a:ln>
            <a:noFill/>
          </a:ln>
        </p:spPr>
      </p:pic>
      <p:sp>
        <p:nvSpPr>
          <p:cNvPr id="243" name="Google Shape;243;p35"/>
          <p:cNvSpPr txBox="1"/>
          <p:nvPr/>
        </p:nvSpPr>
        <p:spPr>
          <a:xfrm>
            <a:off x="1396363" y="4687350"/>
            <a:ext cx="2019300" cy="4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Backward motion estimation</a:t>
            </a:r>
            <a:endParaRPr sz="1100">
              <a:latin typeface="Roboto"/>
              <a:ea typeface="Roboto"/>
              <a:cs typeface="Roboto"/>
              <a:sym typeface="Roboto"/>
            </a:endParaRPr>
          </a:p>
        </p:txBody>
      </p:sp>
      <p:sp>
        <p:nvSpPr>
          <p:cNvPr id="244" name="Google Shape;244;p35"/>
          <p:cNvSpPr txBox="1"/>
          <p:nvPr/>
        </p:nvSpPr>
        <p:spPr>
          <a:xfrm>
            <a:off x="5806525" y="4556700"/>
            <a:ext cx="2391000" cy="4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Forward motion estimation</a:t>
            </a:r>
            <a:endParaRPr sz="1000">
              <a:latin typeface="Roboto"/>
              <a:ea typeface="Roboto"/>
              <a:cs typeface="Roboto"/>
              <a:sym typeface="Roboto"/>
            </a:endParaRPr>
          </a:p>
        </p:txBody>
      </p:sp>
      <p:sp>
        <p:nvSpPr>
          <p:cNvPr id="245" name="Google Shape;245;p35"/>
          <p:cNvSpPr txBox="1"/>
          <p:nvPr/>
        </p:nvSpPr>
        <p:spPr>
          <a:xfrm>
            <a:off x="6830175" y="4792800"/>
            <a:ext cx="2128200" cy="19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 Source : NPTEL</a:t>
            </a:r>
            <a:endParaRPr sz="10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311725" y="500925"/>
            <a:ext cx="83880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Motion estimation approaches</a:t>
            </a:r>
            <a:endParaRPr/>
          </a:p>
        </p:txBody>
      </p:sp>
      <p:sp>
        <p:nvSpPr>
          <p:cNvPr id="251" name="Google Shape;251;p36"/>
          <p:cNvSpPr txBox="1"/>
          <p:nvPr>
            <p:ph idx="1" type="body"/>
          </p:nvPr>
        </p:nvSpPr>
        <p:spPr>
          <a:xfrm>
            <a:off x="311725" y="1374850"/>
            <a:ext cx="8388000" cy="33906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FF0000"/>
                </a:solidFill>
              </a:rPr>
              <a:t>Pixel based</a:t>
            </a:r>
            <a:r>
              <a:rPr lang="en" sz="1500">
                <a:solidFill>
                  <a:srgbClr val="000000"/>
                </a:solidFill>
              </a:rPr>
              <a:t> and </a:t>
            </a:r>
            <a:r>
              <a:rPr lang="en" sz="1500">
                <a:solidFill>
                  <a:srgbClr val="FF0000"/>
                </a:solidFill>
              </a:rPr>
              <a:t>block based</a:t>
            </a:r>
            <a:r>
              <a:rPr lang="en" sz="1500">
                <a:solidFill>
                  <a:srgbClr val="000000"/>
                </a:solidFill>
              </a:rPr>
              <a:t> are the two approaches used for motion estimation. In pixel based approach, the motion vectors are determined for every pixel in the image assuming brightness constancy. Due to various constraints, this approach requires large computation time.</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In block based approach, the candidate frame is divided into non-overlapping blocks, say of size 16x16 pixels, and a single motion vector is determined for the entire block.</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Block based motion estimation approach is easy to implement in hardware and real time motion estimation and prediction is possible. Hence, it is accepted in all video coding standards proposed till date.</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Different motion estimation algorithms have been proposed for block based approach. Full search block motion (FSBM) is the simplest but computational complex algorithm. Hence, several quick and efficient methods like 2-D logarithmic search, cross search algorithm (CSA), diamond search (DS) etc. have been proposed.</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7"/>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Simple Video Compression</a:t>
            </a:r>
            <a:endParaRPr sz="4800"/>
          </a:p>
        </p:txBody>
      </p:sp>
      <p:sp>
        <p:nvSpPr>
          <p:cNvPr id="257" name="Google Shape;257;p37"/>
          <p:cNvSpPr txBox="1"/>
          <p:nvPr/>
        </p:nvSpPr>
        <p:spPr>
          <a:xfrm>
            <a:off x="502325" y="1822225"/>
            <a:ext cx="7457100" cy="9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latin typeface="Roboto"/>
                <a:ea typeface="Roboto"/>
                <a:cs typeface="Roboto"/>
                <a:sym typeface="Roboto"/>
              </a:rPr>
              <a:t>Our own Video Compression Algorithmic Implementation using Python and OpenCV</a:t>
            </a:r>
            <a:endParaRPr i="1" sz="18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Compression Flow</a:t>
            </a:r>
            <a:endParaRPr/>
          </a:p>
        </p:txBody>
      </p:sp>
      <p:pic>
        <p:nvPicPr>
          <p:cNvPr id="263" name="Google Shape;263;p38"/>
          <p:cNvPicPr preferRelativeResize="0"/>
          <p:nvPr/>
        </p:nvPicPr>
        <p:blipFill>
          <a:blip r:embed="rId3">
            <a:alphaModFix/>
          </a:blip>
          <a:stretch>
            <a:fillRect/>
          </a:stretch>
        </p:blipFill>
        <p:spPr>
          <a:xfrm>
            <a:off x="614088" y="2145675"/>
            <a:ext cx="7915875" cy="2008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Decompression Flow</a:t>
            </a:r>
            <a:endParaRPr/>
          </a:p>
        </p:txBody>
      </p:sp>
      <p:pic>
        <p:nvPicPr>
          <p:cNvPr id="269" name="Google Shape;269;p39"/>
          <p:cNvPicPr preferRelativeResize="0"/>
          <p:nvPr/>
        </p:nvPicPr>
        <p:blipFill>
          <a:blip r:embed="rId3">
            <a:alphaModFix/>
          </a:blip>
          <a:stretch>
            <a:fillRect/>
          </a:stretch>
        </p:blipFill>
        <p:spPr>
          <a:xfrm>
            <a:off x="569125" y="2039125"/>
            <a:ext cx="8005800" cy="2031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4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do a Walkthrough</a:t>
            </a:r>
            <a:endParaRPr/>
          </a:p>
        </p:txBody>
      </p:sp>
      <p:pic>
        <p:nvPicPr>
          <p:cNvPr id="275" name="Google Shape;275;p40"/>
          <p:cNvPicPr preferRelativeResize="0"/>
          <p:nvPr/>
        </p:nvPicPr>
        <p:blipFill rotWithShape="1">
          <a:blip r:embed="rId3">
            <a:alphaModFix/>
          </a:blip>
          <a:srcRect b="39652" l="16051" r="16133" t="11479"/>
          <a:stretch/>
        </p:blipFill>
        <p:spPr>
          <a:xfrm>
            <a:off x="0" y="1437475"/>
            <a:ext cx="9144000" cy="3706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do a Walkthrough</a:t>
            </a:r>
            <a:endParaRPr/>
          </a:p>
        </p:txBody>
      </p:sp>
      <p:pic>
        <p:nvPicPr>
          <p:cNvPr id="281" name="Google Shape;281;p41"/>
          <p:cNvPicPr preferRelativeResize="0"/>
          <p:nvPr/>
        </p:nvPicPr>
        <p:blipFill rotWithShape="1">
          <a:blip r:embed="rId3">
            <a:alphaModFix/>
          </a:blip>
          <a:srcRect b="47350" l="16217" r="35928" t="12663"/>
          <a:stretch/>
        </p:blipFill>
        <p:spPr>
          <a:xfrm>
            <a:off x="829950" y="1393400"/>
            <a:ext cx="7660627" cy="3600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Analog Video          vs             Digital Video</a:t>
            </a:r>
            <a:endParaRPr/>
          </a:p>
        </p:txBody>
      </p:sp>
      <p:sp>
        <p:nvSpPr>
          <p:cNvPr id="78" name="Google Shape;78;p15"/>
          <p:cNvSpPr txBox="1"/>
          <p:nvPr>
            <p:ph idx="1" type="body"/>
          </p:nvPr>
        </p:nvSpPr>
        <p:spPr>
          <a:xfrm>
            <a:off x="311700" y="1505700"/>
            <a:ext cx="3999900" cy="34338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Represents moving visual images using analog signals</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O</a:t>
            </a:r>
            <a:r>
              <a:rPr lang="en" sz="1500">
                <a:solidFill>
                  <a:srgbClr val="000000"/>
                </a:solidFill>
              </a:rPr>
              <a:t>riginally, exclusively a </a:t>
            </a:r>
            <a:r>
              <a:rPr lang="en" sz="1500">
                <a:solidFill>
                  <a:srgbClr val="000000"/>
                </a:solidFill>
                <a:uFill>
                  <a:noFill/>
                </a:uFill>
                <a:hlinkClick r:id="rId3"/>
              </a:rPr>
              <a:t>live</a:t>
            </a:r>
            <a:r>
              <a:rPr lang="en" sz="1500">
                <a:solidFill>
                  <a:srgbClr val="000000"/>
                </a:solidFill>
              </a:rPr>
              <a:t> technology. </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Video tape recorder was later invented for recording analog video. </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In 1951, the first VTR captured live images from television cameras and saving the information onto magnetic </a:t>
            </a:r>
            <a:r>
              <a:rPr lang="en" sz="1500">
                <a:solidFill>
                  <a:srgbClr val="000000"/>
                </a:solidFill>
                <a:uFill>
                  <a:noFill/>
                </a:uFill>
                <a:hlinkClick r:id="rId4"/>
              </a:rPr>
              <a:t>video tape</a:t>
            </a:r>
            <a:r>
              <a:rPr lang="en" sz="1500">
                <a:solidFill>
                  <a:srgbClr val="000000"/>
                </a:solidFill>
              </a:rPr>
              <a:t>.</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However, video recorders were very costly. Prices gradually dropped over the years.</a:t>
            </a:r>
            <a:endParaRPr sz="1050">
              <a:solidFill>
                <a:srgbClr val="222222"/>
              </a:solidFill>
              <a:highlight>
                <a:srgbClr val="FFFFFF"/>
              </a:highlight>
              <a:latin typeface="Arial"/>
              <a:ea typeface="Arial"/>
              <a:cs typeface="Arial"/>
              <a:sym typeface="Arial"/>
            </a:endParaRPr>
          </a:p>
        </p:txBody>
      </p:sp>
      <p:sp>
        <p:nvSpPr>
          <p:cNvPr id="79" name="Google Shape;79;p15"/>
          <p:cNvSpPr txBox="1"/>
          <p:nvPr>
            <p:ph idx="2" type="body"/>
          </p:nvPr>
        </p:nvSpPr>
        <p:spPr>
          <a:xfrm>
            <a:off x="4832425" y="1450000"/>
            <a:ext cx="3999900" cy="35514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000000"/>
              </a:buClr>
              <a:buSzPts val="1500"/>
              <a:buChar char="●"/>
            </a:pPr>
            <a:r>
              <a:rPr lang="en" sz="1500">
                <a:solidFill>
                  <a:srgbClr val="000000"/>
                </a:solidFill>
              </a:rPr>
              <a:t>Represents moving visual images using digital data</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It could not initially compete with analog video, due to early digital uncompressed video requiring impractically high bitrates. </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Practical digital video was made possible with video coding techniques.</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Digital video was later capable of higher quality and, eventually, much lower cost than earlier analog technology.</a:t>
            </a:r>
            <a:endParaRPr sz="1500">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do a Walkthrough</a:t>
            </a:r>
            <a:endParaRPr/>
          </a:p>
        </p:txBody>
      </p:sp>
      <p:pic>
        <p:nvPicPr>
          <p:cNvPr id="287" name="Google Shape;287;p42"/>
          <p:cNvPicPr preferRelativeResize="0"/>
          <p:nvPr/>
        </p:nvPicPr>
        <p:blipFill rotWithShape="1">
          <a:blip r:embed="rId3">
            <a:alphaModFix/>
          </a:blip>
          <a:srcRect b="49703" l="15997" r="41881" t="11814"/>
          <a:stretch/>
        </p:blipFill>
        <p:spPr>
          <a:xfrm>
            <a:off x="844501" y="1273150"/>
            <a:ext cx="7531248" cy="3870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do a Walkthrough</a:t>
            </a:r>
            <a:endParaRPr/>
          </a:p>
        </p:txBody>
      </p:sp>
      <p:pic>
        <p:nvPicPr>
          <p:cNvPr id="293" name="Google Shape;293;p43"/>
          <p:cNvPicPr preferRelativeResize="0"/>
          <p:nvPr/>
        </p:nvPicPr>
        <p:blipFill rotWithShape="1">
          <a:blip r:embed="rId3">
            <a:alphaModFix/>
          </a:blip>
          <a:srcRect b="50747" l="16661" r="53128" t="14224"/>
          <a:stretch/>
        </p:blipFill>
        <p:spPr>
          <a:xfrm>
            <a:off x="1674449" y="1269950"/>
            <a:ext cx="5939477" cy="3873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pic>
        <p:nvPicPr>
          <p:cNvPr id="298" name="Google Shape;298;p44"/>
          <p:cNvPicPr preferRelativeResize="0"/>
          <p:nvPr/>
        </p:nvPicPr>
        <p:blipFill rotWithShape="1">
          <a:blip r:embed="rId3">
            <a:alphaModFix/>
          </a:blip>
          <a:srcRect b="49766" l="17019" r="55052" t="12799"/>
          <a:stretch/>
        </p:blipFill>
        <p:spPr>
          <a:xfrm>
            <a:off x="0" y="0"/>
            <a:ext cx="4572000" cy="3447249"/>
          </a:xfrm>
          <a:prstGeom prst="rect">
            <a:avLst/>
          </a:prstGeom>
          <a:noFill/>
          <a:ln>
            <a:noFill/>
          </a:ln>
        </p:spPr>
      </p:pic>
      <p:pic>
        <p:nvPicPr>
          <p:cNvPr id="299" name="Google Shape;299;p44"/>
          <p:cNvPicPr preferRelativeResize="0"/>
          <p:nvPr/>
        </p:nvPicPr>
        <p:blipFill rotWithShape="1">
          <a:blip r:embed="rId3">
            <a:alphaModFix/>
          </a:blip>
          <a:srcRect b="9871" l="17019" r="55052" t="52693"/>
          <a:stretch/>
        </p:blipFill>
        <p:spPr>
          <a:xfrm>
            <a:off x="4572000" y="1"/>
            <a:ext cx="4572000" cy="3447249"/>
          </a:xfrm>
          <a:prstGeom prst="rect">
            <a:avLst/>
          </a:prstGeom>
          <a:noFill/>
          <a:ln>
            <a:noFill/>
          </a:ln>
        </p:spPr>
      </p:pic>
      <p:pic>
        <p:nvPicPr>
          <p:cNvPr id="300" name="Google Shape;300;p44"/>
          <p:cNvPicPr preferRelativeResize="0"/>
          <p:nvPr/>
        </p:nvPicPr>
        <p:blipFill rotWithShape="1">
          <a:blip r:embed="rId4">
            <a:alphaModFix/>
          </a:blip>
          <a:srcRect b="73210" l="15603" r="48886" t="14617"/>
          <a:stretch/>
        </p:blipFill>
        <p:spPr>
          <a:xfrm>
            <a:off x="857925" y="3447250"/>
            <a:ext cx="7428149" cy="14323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45"/>
          <p:cNvPicPr preferRelativeResize="0"/>
          <p:nvPr/>
        </p:nvPicPr>
        <p:blipFill>
          <a:blip r:embed="rId3">
            <a:alphaModFix/>
          </a:blip>
          <a:stretch>
            <a:fillRect/>
          </a:stretch>
        </p:blipFill>
        <p:spPr>
          <a:xfrm>
            <a:off x="226775" y="0"/>
            <a:ext cx="8544855"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Google Shape;310;p46"/>
          <p:cNvPicPr preferRelativeResize="0"/>
          <p:nvPr/>
        </p:nvPicPr>
        <p:blipFill rotWithShape="1">
          <a:blip r:embed="rId3">
            <a:alphaModFix/>
          </a:blip>
          <a:srcRect b="2913" l="0" r="0" t="5753"/>
          <a:stretch/>
        </p:blipFill>
        <p:spPr>
          <a:xfrm>
            <a:off x="1845838" y="0"/>
            <a:ext cx="5452315" cy="5143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id="315" name="Google Shape;315;p47"/>
          <p:cNvPicPr preferRelativeResize="0"/>
          <p:nvPr/>
        </p:nvPicPr>
        <p:blipFill rotWithShape="1">
          <a:blip r:embed="rId3">
            <a:alphaModFix/>
          </a:blip>
          <a:srcRect b="1205" l="0" r="0" t="5380"/>
          <a:stretch/>
        </p:blipFill>
        <p:spPr>
          <a:xfrm>
            <a:off x="1275900" y="30938"/>
            <a:ext cx="6171007" cy="50816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(4 x 4)</a:t>
            </a:r>
            <a:endParaRPr/>
          </a:p>
        </p:txBody>
      </p:sp>
      <p:pic>
        <p:nvPicPr>
          <p:cNvPr id="321" name="Google Shape;321;p48"/>
          <p:cNvPicPr preferRelativeResize="0"/>
          <p:nvPr/>
        </p:nvPicPr>
        <p:blipFill>
          <a:blip r:embed="rId3">
            <a:alphaModFix/>
          </a:blip>
          <a:stretch>
            <a:fillRect/>
          </a:stretch>
        </p:blipFill>
        <p:spPr>
          <a:xfrm>
            <a:off x="25" y="1801200"/>
            <a:ext cx="9144000" cy="2716568"/>
          </a:xfrm>
          <a:prstGeom prst="rect">
            <a:avLst/>
          </a:prstGeom>
          <a:noFill/>
          <a:ln>
            <a:noFill/>
          </a:ln>
        </p:spPr>
      </p:pic>
      <p:sp>
        <p:nvSpPr>
          <p:cNvPr id="322" name="Google Shape;322;p48"/>
          <p:cNvSpPr txBox="1"/>
          <p:nvPr/>
        </p:nvSpPr>
        <p:spPr>
          <a:xfrm>
            <a:off x="278102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Uncompressed</a:t>
            </a:r>
            <a:endParaRPr b="1" i="1">
              <a:latin typeface="Roboto"/>
              <a:ea typeface="Roboto"/>
              <a:cs typeface="Roboto"/>
              <a:sym typeface="Roboto"/>
            </a:endParaRPr>
          </a:p>
        </p:txBody>
      </p:sp>
      <p:sp>
        <p:nvSpPr>
          <p:cNvPr id="323" name="Google Shape;323;p48"/>
          <p:cNvSpPr txBox="1"/>
          <p:nvPr/>
        </p:nvSpPr>
        <p:spPr>
          <a:xfrm>
            <a:off x="486997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C</a:t>
            </a:r>
            <a:r>
              <a:rPr b="1" i="1" lang="en">
                <a:latin typeface="Roboto"/>
                <a:ea typeface="Roboto"/>
                <a:cs typeface="Roboto"/>
                <a:sym typeface="Roboto"/>
              </a:rPr>
              <a:t>ompressed</a:t>
            </a:r>
            <a:endParaRPr b="1" i="1">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(8 x 8)</a:t>
            </a:r>
            <a:endParaRPr/>
          </a:p>
        </p:txBody>
      </p:sp>
      <p:pic>
        <p:nvPicPr>
          <p:cNvPr id="329" name="Google Shape;329;p49"/>
          <p:cNvPicPr preferRelativeResize="0"/>
          <p:nvPr/>
        </p:nvPicPr>
        <p:blipFill>
          <a:blip r:embed="rId3">
            <a:alphaModFix/>
          </a:blip>
          <a:stretch>
            <a:fillRect/>
          </a:stretch>
        </p:blipFill>
        <p:spPr>
          <a:xfrm>
            <a:off x="0" y="1655575"/>
            <a:ext cx="9143999" cy="2790591"/>
          </a:xfrm>
          <a:prstGeom prst="rect">
            <a:avLst/>
          </a:prstGeom>
          <a:noFill/>
          <a:ln>
            <a:noFill/>
          </a:ln>
        </p:spPr>
      </p:pic>
      <p:sp>
        <p:nvSpPr>
          <p:cNvPr id="330" name="Google Shape;330;p49"/>
          <p:cNvSpPr txBox="1"/>
          <p:nvPr/>
        </p:nvSpPr>
        <p:spPr>
          <a:xfrm>
            <a:off x="278102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Uncompressed</a:t>
            </a:r>
            <a:endParaRPr b="1" i="1">
              <a:latin typeface="Roboto"/>
              <a:ea typeface="Roboto"/>
              <a:cs typeface="Roboto"/>
              <a:sym typeface="Roboto"/>
            </a:endParaRPr>
          </a:p>
        </p:txBody>
      </p:sp>
      <p:sp>
        <p:nvSpPr>
          <p:cNvPr id="331" name="Google Shape;331;p49"/>
          <p:cNvSpPr txBox="1"/>
          <p:nvPr/>
        </p:nvSpPr>
        <p:spPr>
          <a:xfrm>
            <a:off x="486997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Compressed</a:t>
            </a:r>
            <a:endParaRPr b="1" i="1">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(16 x 16)</a:t>
            </a:r>
            <a:endParaRPr/>
          </a:p>
        </p:txBody>
      </p:sp>
      <p:pic>
        <p:nvPicPr>
          <p:cNvPr id="337" name="Google Shape;337;p50"/>
          <p:cNvPicPr preferRelativeResize="0"/>
          <p:nvPr/>
        </p:nvPicPr>
        <p:blipFill>
          <a:blip r:embed="rId3">
            <a:alphaModFix/>
          </a:blip>
          <a:stretch>
            <a:fillRect/>
          </a:stretch>
        </p:blipFill>
        <p:spPr>
          <a:xfrm>
            <a:off x="0" y="1728400"/>
            <a:ext cx="9144000" cy="2816210"/>
          </a:xfrm>
          <a:prstGeom prst="rect">
            <a:avLst/>
          </a:prstGeom>
          <a:noFill/>
          <a:ln>
            <a:noFill/>
          </a:ln>
        </p:spPr>
      </p:pic>
      <p:sp>
        <p:nvSpPr>
          <p:cNvPr id="338" name="Google Shape;338;p50"/>
          <p:cNvSpPr txBox="1"/>
          <p:nvPr/>
        </p:nvSpPr>
        <p:spPr>
          <a:xfrm>
            <a:off x="278102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Uncompressed</a:t>
            </a:r>
            <a:endParaRPr b="1" i="1">
              <a:latin typeface="Roboto"/>
              <a:ea typeface="Roboto"/>
              <a:cs typeface="Roboto"/>
              <a:sym typeface="Roboto"/>
            </a:endParaRPr>
          </a:p>
        </p:txBody>
      </p:sp>
      <p:sp>
        <p:nvSpPr>
          <p:cNvPr id="339" name="Google Shape;339;p50"/>
          <p:cNvSpPr txBox="1"/>
          <p:nvPr/>
        </p:nvSpPr>
        <p:spPr>
          <a:xfrm>
            <a:off x="486997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Compressed</a:t>
            </a:r>
            <a:endParaRPr b="1" i="1">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(32 x 32)</a:t>
            </a:r>
            <a:endParaRPr/>
          </a:p>
        </p:txBody>
      </p:sp>
      <p:pic>
        <p:nvPicPr>
          <p:cNvPr id="345" name="Google Shape;345;p51"/>
          <p:cNvPicPr preferRelativeResize="0"/>
          <p:nvPr/>
        </p:nvPicPr>
        <p:blipFill>
          <a:blip r:embed="rId3">
            <a:alphaModFix/>
          </a:blip>
          <a:stretch>
            <a:fillRect/>
          </a:stretch>
        </p:blipFill>
        <p:spPr>
          <a:xfrm>
            <a:off x="0" y="1670150"/>
            <a:ext cx="9144000" cy="2850992"/>
          </a:xfrm>
          <a:prstGeom prst="rect">
            <a:avLst/>
          </a:prstGeom>
          <a:noFill/>
          <a:ln>
            <a:noFill/>
          </a:ln>
        </p:spPr>
      </p:pic>
      <p:sp>
        <p:nvSpPr>
          <p:cNvPr id="346" name="Google Shape;346;p51"/>
          <p:cNvSpPr txBox="1"/>
          <p:nvPr/>
        </p:nvSpPr>
        <p:spPr>
          <a:xfrm>
            <a:off x="278102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Uncompressed</a:t>
            </a:r>
            <a:endParaRPr b="1" i="1">
              <a:latin typeface="Roboto"/>
              <a:ea typeface="Roboto"/>
              <a:cs typeface="Roboto"/>
              <a:sym typeface="Roboto"/>
            </a:endParaRPr>
          </a:p>
        </p:txBody>
      </p:sp>
      <p:sp>
        <p:nvSpPr>
          <p:cNvPr id="347" name="Google Shape;347;p51"/>
          <p:cNvSpPr txBox="1"/>
          <p:nvPr/>
        </p:nvSpPr>
        <p:spPr>
          <a:xfrm>
            <a:off x="486997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Compressed</a:t>
            </a:r>
            <a:endParaRPr b="1" i="1">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nvSpPr>
        <p:spPr>
          <a:xfrm>
            <a:off x="421600" y="1903200"/>
            <a:ext cx="3216300" cy="12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85" name="Google Shape;85;p16"/>
          <p:cNvSpPr txBox="1"/>
          <p:nvPr>
            <p:ph type="title"/>
          </p:nvPr>
        </p:nvSpPr>
        <p:spPr>
          <a:xfrm>
            <a:off x="1430600" y="961325"/>
            <a:ext cx="5941500" cy="282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Characteristics</a:t>
            </a:r>
            <a:r>
              <a:rPr lang="en" sz="4800"/>
              <a:t> of a Video File</a:t>
            </a:r>
            <a:endParaRPr sz="4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(64x64)</a:t>
            </a:r>
            <a:endParaRPr/>
          </a:p>
        </p:txBody>
      </p:sp>
      <p:pic>
        <p:nvPicPr>
          <p:cNvPr id="353" name="Google Shape;353;p52"/>
          <p:cNvPicPr preferRelativeResize="0"/>
          <p:nvPr/>
        </p:nvPicPr>
        <p:blipFill>
          <a:blip r:embed="rId3">
            <a:alphaModFix/>
          </a:blip>
          <a:stretch>
            <a:fillRect/>
          </a:stretch>
        </p:blipFill>
        <p:spPr>
          <a:xfrm>
            <a:off x="25" y="1858300"/>
            <a:ext cx="9144000" cy="2786743"/>
          </a:xfrm>
          <a:prstGeom prst="rect">
            <a:avLst/>
          </a:prstGeom>
          <a:noFill/>
          <a:ln>
            <a:noFill/>
          </a:ln>
        </p:spPr>
      </p:pic>
      <p:sp>
        <p:nvSpPr>
          <p:cNvPr id="354" name="Google Shape;354;p52"/>
          <p:cNvSpPr txBox="1"/>
          <p:nvPr/>
        </p:nvSpPr>
        <p:spPr>
          <a:xfrm>
            <a:off x="278102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Uncompressed</a:t>
            </a:r>
            <a:endParaRPr b="1" i="1">
              <a:latin typeface="Roboto"/>
              <a:ea typeface="Roboto"/>
              <a:cs typeface="Roboto"/>
              <a:sym typeface="Roboto"/>
            </a:endParaRPr>
          </a:p>
        </p:txBody>
      </p:sp>
      <p:sp>
        <p:nvSpPr>
          <p:cNvPr id="355" name="Google Shape;355;p52"/>
          <p:cNvSpPr txBox="1"/>
          <p:nvPr/>
        </p:nvSpPr>
        <p:spPr>
          <a:xfrm>
            <a:off x="4869975" y="2944238"/>
            <a:ext cx="1470600" cy="4305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Compressed</a:t>
            </a:r>
            <a:endParaRPr b="1" i="1">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graphicFrame>
        <p:nvGraphicFramePr>
          <p:cNvPr id="361" name="Google Shape;361;p53"/>
          <p:cNvGraphicFramePr/>
          <p:nvPr/>
        </p:nvGraphicFramePr>
        <p:xfrm>
          <a:off x="239050" y="1371725"/>
          <a:ext cx="3000000" cy="3000000"/>
        </p:xfrm>
        <a:graphic>
          <a:graphicData uri="http://schemas.openxmlformats.org/drawingml/2006/table">
            <a:tbl>
              <a:tblPr>
                <a:noFill/>
                <a:tableStyleId>{9C1AEA83-A03A-4350-92C3-32D0D8523EA5}</a:tableStyleId>
              </a:tblPr>
              <a:tblGrid>
                <a:gridCol w="2864425"/>
                <a:gridCol w="2881725"/>
                <a:gridCol w="2847125"/>
              </a:tblGrid>
              <a:tr h="523525">
                <a:tc>
                  <a:txBody>
                    <a:bodyPr/>
                    <a:lstStyle/>
                    <a:p>
                      <a:pPr indent="0" lvl="0" marL="0" rtl="0" algn="ctr">
                        <a:spcBef>
                          <a:spcPts val="0"/>
                        </a:spcBef>
                        <a:spcAft>
                          <a:spcPts val="0"/>
                        </a:spcAft>
                        <a:buNone/>
                      </a:pPr>
                      <a:r>
                        <a:rPr lang="en"/>
                        <a:t>Compression</a:t>
                      </a:r>
                      <a:endParaRPr/>
                    </a:p>
                  </a:txBody>
                  <a:tcPr marT="91425" marB="91425" marR="91425" marL="91425"/>
                </a:tc>
                <a:tc>
                  <a:txBody>
                    <a:bodyPr/>
                    <a:lstStyle/>
                    <a:p>
                      <a:pPr indent="0" lvl="0" marL="0" rtl="0" algn="ctr">
                        <a:spcBef>
                          <a:spcPts val="0"/>
                        </a:spcBef>
                        <a:spcAft>
                          <a:spcPts val="0"/>
                        </a:spcAft>
                        <a:buNone/>
                      </a:pPr>
                      <a:r>
                        <a:rPr lang="en"/>
                        <a:t>Akiyo 352x</a:t>
                      </a:r>
                      <a:r>
                        <a:rPr lang="en"/>
                        <a:t>288 300-Frames</a:t>
                      </a:r>
                      <a:endParaRPr/>
                    </a:p>
                  </a:txBody>
                  <a:tcPr marT="91425" marB="91425" marR="91425" marL="91425"/>
                </a:tc>
                <a:tc>
                  <a:txBody>
                    <a:bodyPr/>
                    <a:lstStyle/>
                    <a:p>
                      <a:pPr indent="0" lvl="0" marL="0" rtl="0" algn="ctr">
                        <a:spcBef>
                          <a:spcPts val="0"/>
                        </a:spcBef>
                        <a:spcAft>
                          <a:spcPts val="0"/>
                        </a:spcAft>
                        <a:buNone/>
                      </a:pPr>
                      <a:r>
                        <a:rPr lang="en"/>
                        <a:t>Stefan 352x288 90-Frames</a:t>
                      </a:r>
                      <a:endParaRPr/>
                    </a:p>
                  </a:txBody>
                  <a:tcPr marT="91425" marB="91425" marR="91425" marL="91425"/>
                </a:tc>
              </a:tr>
              <a:tr h="425700">
                <a:tc>
                  <a:txBody>
                    <a:bodyPr/>
                    <a:lstStyle/>
                    <a:p>
                      <a:pPr indent="0" lvl="0" marL="0" rtl="0" algn="ctr">
                        <a:spcBef>
                          <a:spcPts val="0"/>
                        </a:spcBef>
                        <a:spcAft>
                          <a:spcPts val="0"/>
                        </a:spcAft>
                        <a:buNone/>
                      </a:pPr>
                      <a:r>
                        <a:rPr lang="en"/>
                        <a:t>Raw Video</a:t>
                      </a:r>
                      <a:endParaRPr/>
                    </a:p>
                  </a:txBody>
                  <a:tcPr marT="91425" marB="91425" marR="91425" marL="91425"/>
                </a:tc>
                <a:tc>
                  <a:txBody>
                    <a:bodyPr/>
                    <a:lstStyle/>
                    <a:p>
                      <a:pPr indent="0" lvl="0" marL="0" rtl="0" algn="ctr">
                        <a:spcBef>
                          <a:spcPts val="0"/>
                        </a:spcBef>
                        <a:spcAft>
                          <a:spcPts val="0"/>
                        </a:spcAft>
                        <a:buNone/>
                      </a:pPr>
                      <a:r>
                        <a:rPr lang="en"/>
                        <a:t>45.6 MB</a:t>
                      </a:r>
                      <a:endParaRPr/>
                    </a:p>
                  </a:txBody>
                  <a:tcPr marT="91425" marB="91425" marR="91425" marL="91425"/>
                </a:tc>
                <a:tc>
                  <a:txBody>
                    <a:bodyPr/>
                    <a:lstStyle/>
                    <a:p>
                      <a:pPr indent="0" lvl="0" marL="0" rtl="0" algn="ctr">
                        <a:spcBef>
                          <a:spcPts val="0"/>
                        </a:spcBef>
                        <a:spcAft>
                          <a:spcPts val="0"/>
                        </a:spcAft>
                        <a:buNone/>
                      </a:pPr>
                      <a:r>
                        <a:rPr lang="en"/>
                        <a:t>13.7 MB</a:t>
                      </a:r>
                      <a:endParaRPr/>
                    </a:p>
                  </a:txBody>
                  <a:tcPr marT="91425" marB="91425" marR="91425" marL="91425"/>
                </a:tc>
              </a:tr>
              <a:tr h="409375">
                <a:tc>
                  <a:txBody>
                    <a:bodyPr/>
                    <a:lstStyle/>
                    <a:p>
                      <a:pPr indent="0" lvl="0" marL="0" rtl="0" algn="ctr">
                        <a:spcBef>
                          <a:spcPts val="0"/>
                        </a:spcBef>
                        <a:spcAft>
                          <a:spcPts val="0"/>
                        </a:spcAft>
                        <a:buNone/>
                      </a:pPr>
                      <a:r>
                        <a:rPr lang="en"/>
                        <a:t>Simple Compression Scale 1</a:t>
                      </a:r>
                      <a:endParaRPr/>
                    </a:p>
                  </a:txBody>
                  <a:tcPr marT="91425" marB="91425" marR="91425" marL="91425"/>
                </a:tc>
                <a:tc>
                  <a:txBody>
                    <a:bodyPr/>
                    <a:lstStyle/>
                    <a:p>
                      <a:pPr indent="0" lvl="0" marL="0" rtl="0" algn="ctr">
                        <a:spcBef>
                          <a:spcPts val="0"/>
                        </a:spcBef>
                        <a:spcAft>
                          <a:spcPts val="0"/>
                        </a:spcAft>
                        <a:buNone/>
                      </a:pPr>
                      <a:r>
                        <a:rPr lang="en"/>
                        <a:t>13.2 MB</a:t>
                      </a:r>
                      <a:endParaRPr/>
                    </a:p>
                  </a:txBody>
                  <a:tcPr marT="91425" marB="91425" marR="91425" marL="91425"/>
                </a:tc>
                <a:tc>
                  <a:txBody>
                    <a:bodyPr/>
                    <a:lstStyle/>
                    <a:p>
                      <a:pPr indent="0" lvl="0" marL="0" rtl="0" algn="ctr">
                        <a:spcBef>
                          <a:spcPts val="0"/>
                        </a:spcBef>
                        <a:spcAft>
                          <a:spcPts val="0"/>
                        </a:spcAft>
                        <a:buNone/>
                      </a:pPr>
                      <a:r>
                        <a:rPr lang="en"/>
                        <a:t>8.1 MB</a:t>
                      </a:r>
                      <a:endParaRPr/>
                    </a:p>
                  </a:txBody>
                  <a:tcPr marT="91425" marB="91425" marR="91425" marL="91425"/>
                </a:tc>
              </a:tr>
              <a:tr h="409375">
                <a:tc>
                  <a:txBody>
                    <a:bodyPr/>
                    <a:lstStyle/>
                    <a:p>
                      <a:pPr indent="0" lvl="0" marL="0" rtl="0" algn="ctr">
                        <a:spcBef>
                          <a:spcPts val="0"/>
                        </a:spcBef>
                        <a:spcAft>
                          <a:spcPts val="0"/>
                        </a:spcAft>
                        <a:buNone/>
                      </a:pPr>
                      <a:r>
                        <a:rPr lang="en"/>
                        <a:t>Simple Compression Scale 2</a:t>
                      </a:r>
                      <a:endParaRPr/>
                    </a:p>
                  </a:txBody>
                  <a:tcPr marT="91425" marB="91425" marR="91425" marL="91425"/>
                </a:tc>
                <a:tc>
                  <a:txBody>
                    <a:bodyPr/>
                    <a:lstStyle/>
                    <a:p>
                      <a:pPr indent="0" lvl="0" marL="0" rtl="0" algn="ctr">
                        <a:spcBef>
                          <a:spcPts val="0"/>
                        </a:spcBef>
                        <a:spcAft>
                          <a:spcPts val="0"/>
                        </a:spcAft>
                        <a:buNone/>
                      </a:pPr>
                      <a:r>
                        <a:rPr lang="en"/>
                        <a:t>9.7 MB</a:t>
                      </a:r>
                      <a:endParaRPr/>
                    </a:p>
                  </a:txBody>
                  <a:tcPr marT="91425" marB="91425" marR="91425" marL="91425"/>
                </a:tc>
                <a:tc>
                  <a:txBody>
                    <a:bodyPr/>
                    <a:lstStyle/>
                    <a:p>
                      <a:pPr indent="0" lvl="0" marL="0" rtl="0" algn="ctr">
                        <a:spcBef>
                          <a:spcPts val="0"/>
                        </a:spcBef>
                        <a:spcAft>
                          <a:spcPts val="0"/>
                        </a:spcAft>
                        <a:buNone/>
                      </a:pPr>
                      <a:r>
                        <a:rPr lang="en"/>
                        <a:t>6.0 MB</a:t>
                      </a:r>
                      <a:endParaRPr/>
                    </a:p>
                  </a:txBody>
                  <a:tcPr marT="91425" marB="91425" marR="91425" marL="91425"/>
                </a:tc>
              </a:tr>
              <a:tr h="470900">
                <a:tc>
                  <a:txBody>
                    <a:bodyPr/>
                    <a:lstStyle/>
                    <a:p>
                      <a:pPr indent="0" lvl="0" marL="0" rtl="0" algn="ctr">
                        <a:spcBef>
                          <a:spcPts val="0"/>
                        </a:spcBef>
                        <a:spcAft>
                          <a:spcPts val="0"/>
                        </a:spcAft>
                        <a:buNone/>
                      </a:pPr>
                      <a:r>
                        <a:rPr lang="en"/>
                        <a:t>Simple Compression Scale 4</a:t>
                      </a:r>
                      <a:endParaRPr/>
                    </a:p>
                  </a:txBody>
                  <a:tcPr marT="91425" marB="91425" marR="91425" marL="91425"/>
                </a:tc>
                <a:tc>
                  <a:txBody>
                    <a:bodyPr/>
                    <a:lstStyle/>
                    <a:p>
                      <a:pPr indent="0" lvl="0" marL="0" rtl="0" algn="ctr">
                        <a:spcBef>
                          <a:spcPts val="0"/>
                        </a:spcBef>
                        <a:spcAft>
                          <a:spcPts val="0"/>
                        </a:spcAft>
                        <a:buNone/>
                      </a:pPr>
                      <a:r>
                        <a:rPr lang="en"/>
                        <a:t>7.4 MB</a:t>
                      </a:r>
                      <a:endParaRPr/>
                    </a:p>
                  </a:txBody>
                  <a:tcPr marT="91425" marB="91425" marR="91425" marL="91425"/>
                </a:tc>
                <a:tc>
                  <a:txBody>
                    <a:bodyPr/>
                    <a:lstStyle/>
                    <a:p>
                      <a:pPr indent="0" lvl="0" marL="0" rtl="0" algn="ctr">
                        <a:spcBef>
                          <a:spcPts val="0"/>
                        </a:spcBef>
                        <a:spcAft>
                          <a:spcPts val="0"/>
                        </a:spcAft>
                        <a:buNone/>
                      </a:pPr>
                      <a:r>
                        <a:rPr lang="en"/>
                        <a:t>4.3 MB</a:t>
                      </a:r>
                      <a:endParaRPr/>
                    </a:p>
                  </a:txBody>
                  <a:tcPr marT="91425" marB="91425" marR="91425" marL="91425"/>
                </a:tc>
              </a:tr>
              <a:tr h="409375">
                <a:tc>
                  <a:txBody>
                    <a:bodyPr/>
                    <a:lstStyle/>
                    <a:p>
                      <a:pPr indent="0" lvl="0" marL="0" rtl="0" algn="ctr">
                        <a:spcBef>
                          <a:spcPts val="0"/>
                        </a:spcBef>
                        <a:spcAft>
                          <a:spcPts val="0"/>
                        </a:spcAft>
                        <a:buNone/>
                      </a:pPr>
                      <a:r>
                        <a:rPr lang="en"/>
                        <a:t>Simple Compression Scale 8</a:t>
                      </a:r>
                      <a:endParaRPr/>
                    </a:p>
                  </a:txBody>
                  <a:tcPr marT="91425" marB="91425" marR="91425" marL="91425"/>
                </a:tc>
                <a:tc>
                  <a:txBody>
                    <a:bodyPr/>
                    <a:lstStyle/>
                    <a:p>
                      <a:pPr indent="0" lvl="0" marL="0" rtl="0" algn="ctr">
                        <a:spcBef>
                          <a:spcPts val="0"/>
                        </a:spcBef>
                        <a:spcAft>
                          <a:spcPts val="0"/>
                        </a:spcAft>
                        <a:buNone/>
                      </a:pPr>
                      <a:r>
                        <a:rPr lang="en"/>
                        <a:t>6.0 MB</a:t>
                      </a:r>
                      <a:endParaRPr/>
                    </a:p>
                  </a:txBody>
                  <a:tcPr marT="91425" marB="91425" marR="91425" marL="91425"/>
                </a:tc>
                <a:tc>
                  <a:txBody>
                    <a:bodyPr/>
                    <a:lstStyle/>
                    <a:p>
                      <a:pPr indent="0" lvl="0" marL="0" rtl="0" algn="ctr">
                        <a:spcBef>
                          <a:spcPts val="0"/>
                        </a:spcBef>
                        <a:spcAft>
                          <a:spcPts val="0"/>
                        </a:spcAft>
                        <a:buNone/>
                      </a:pPr>
                      <a:r>
                        <a:rPr lang="en"/>
                        <a:t>3.0 MB</a:t>
                      </a:r>
                      <a:endParaRPr/>
                    </a:p>
                  </a:txBody>
                  <a:tcPr marT="91425" marB="91425" marR="91425" marL="91425"/>
                </a:tc>
              </a:tr>
              <a:tr h="409375">
                <a:tc>
                  <a:txBody>
                    <a:bodyPr/>
                    <a:lstStyle/>
                    <a:p>
                      <a:pPr indent="0" lvl="0" marL="0" rtl="0" algn="ctr">
                        <a:spcBef>
                          <a:spcPts val="0"/>
                        </a:spcBef>
                        <a:spcAft>
                          <a:spcPts val="0"/>
                        </a:spcAft>
                        <a:buNone/>
                      </a:pPr>
                      <a:r>
                        <a:rPr lang="en"/>
                        <a:t>Simple Compression with Frame Difference</a:t>
                      </a:r>
                      <a:endParaRPr/>
                    </a:p>
                  </a:txBody>
                  <a:tcPr marT="91425" marB="91425" marR="91425" marL="91425"/>
                </a:tc>
                <a:tc>
                  <a:txBody>
                    <a:bodyPr/>
                    <a:lstStyle/>
                    <a:p>
                      <a:pPr indent="0" lvl="0" marL="0" rtl="0" algn="ctr">
                        <a:spcBef>
                          <a:spcPts val="0"/>
                        </a:spcBef>
                        <a:spcAft>
                          <a:spcPts val="0"/>
                        </a:spcAft>
                        <a:buNone/>
                      </a:pPr>
                      <a:r>
                        <a:rPr lang="en"/>
                        <a:t>3.8 MB</a:t>
                      </a:r>
                      <a:endParaRPr/>
                    </a:p>
                  </a:txBody>
                  <a:tcPr marT="91425" marB="91425" marR="91425" marL="91425"/>
                </a:tc>
                <a:tc>
                  <a:txBody>
                    <a:bodyPr/>
                    <a:lstStyle/>
                    <a:p>
                      <a:pPr indent="0" lvl="0" marL="0" rtl="0" algn="ctr">
                        <a:spcBef>
                          <a:spcPts val="0"/>
                        </a:spcBef>
                        <a:spcAft>
                          <a:spcPts val="0"/>
                        </a:spcAft>
                        <a:buNone/>
                      </a:pPr>
                      <a:r>
                        <a:rPr lang="en"/>
                        <a:t>7.4 MB</a:t>
                      </a:r>
                      <a:endParaRPr/>
                    </a:p>
                  </a:txBody>
                  <a:tcPr marT="91425" marB="91425" marR="91425" marL="91425"/>
                </a:tc>
              </a:tr>
              <a:tr h="409375">
                <a:tc>
                  <a:txBody>
                    <a:bodyPr/>
                    <a:lstStyle/>
                    <a:p>
                      <a:pPr indent="0" lvl="0" marL="0" rtl="0" algn="ctr">
                        <a:spcBef>
                          <a:spcPts val="0"/>
                        </a:spcBef>
                        <a:spcAft>
                          <a:spcPts val="0"/>
                        </a:spcAft>
                        <a:buNone/>
                      </a:pPr>
                      <a:r>
                        <a:rPr lang="en"/>
                        <a:t>MPEG-4</a:t>
                      </a:r>
                      <a:endParaRPr/>
                    </a:p>
                  </a:txBody>
                  <a:tcPr marT="91425" marB="91425" marR="91425" marL="91425"/>
                </a:tc>
                <a:tc>
                  <a:txBody>
                    <a:bodyPr/>
                    <a:lstStyle/>
                    <a:p>
                      <a:pPr indent="0" lvl="0" marL="0" rtl="0" algn="ctr">
                        <a:spcBef>
                          <a:spcPts val="0"/>
                        </a:spcBef>
                        <a:spcAft>
                          <a:spcPts val="0"/>
                        </a:spcAft>
                        <a:buNone/>
                      </a:pPr>
                      <a:r>
                        <a:rPr lang="en"/>
                        <a:t>651.6 KB</a:t>
                      </a:r>
                      <a:endParaRPr/>
                    </a:p>
                  </a:txBody>
                  <a:tcPr marT="91425" marB="91425" marR="91425" marL="91425"/>
                </a:tc>
                <a:tc>
                  <a:txBody>
                    <a:bodyPr/>
                    <a:lstStyle/>
                    <a:p>
                      <a:pPr indent="0" lvl="0" marL="0" rtl="0" algn="ctr">
                        <a:spcBef>
                          <a:spcPts val="0"/>
                        </a:spcBef>
                        <a:spcAft>
                          <a:spcPts val="0"/>
                        </a:spcAft>
                        <a:buNone/>
                      </a:pPr>
                      <a:r>
                        <a:rPr lang="en"/>
                        <a:t>1.6 MB</a:t>
                      </a:r>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(akioyo)</a:t>
            </a:r>
            <a:endParaRPr/>
          </a:p>
        </p:txBody>
      </p:sp>
      <p:pic>
        <p:nvPicPr>
          <p:cNvPr id="367" name="Google Shape;367;p54"/>
          <p:cNvPicPr preferRelativeResize="0"/>
          <p:nvPr/>
        </p:nvPicPr>
        <p:blipFill>
          <a:blip r:embed="rId3">
            <a:alphaModFix/>
          </a:blip>
          <a:stretch>
            <a:fillRect/>
          </a:stretch>
        </p:blipFill>
        <p:spPr>
          <a:xfrm>
            <a:off x="0" y="1277013"/>
            <a:ext cx="3030600" cy="2479575"/>
          </a:xfrm>
          <a:prstGeom prst="rect">
            <a:avLst/>
          </a:prstGeom>
          <a:noFill/>
          <a:ln>
            <a:noFill/>
          </a:ln>
        </p:spPr>
      </p:pic>
      <p:pic>
        <p:nvPicPr>
          <p:cNvPr id="368" name="Google Shape;368;p54"/>
          <p:cNvPicPr preferRelativeResize="0"/>
          <p:nvPr/>
        </p:nvPicPr>
        <p:blipFill>
          <a:blip r:embed="rId4">
            <a:alphaModFix/>
          </a:blip>
          <a:stretch>
            <a:fillRect/>
          </a:stretch>
        </p:blipFill>
        <p:spPr>
          <a:xfrm>
            <a:off x="3030600" y="1277025"/>
            <a:ext cx="3030600" cy="2479582"/>
          </a:xfrm>
          <a:prstGeom prst="rect">
            <a:avLst/>
          </a:prstGeom>
          <a:noFill/>
          <a:ln>
            <a:noFill/>
          </a:ln>
        </p:spPr>
      </p:pic>
      <p:pic>
        <p:nvPicPr>
          <p:cNvPr id="369" name="Google Shape;369;p54"/>
          <p:cNvPicPr preferRelativeResize="0"/>
          <p:nvPr/>
        </p:nvPicPr>
        <p:blipFill>
          <a:blip r:embed="rId5">
            <a:alphaModFix/>
          </a:blip>
          <a:stretch>
            <a:fillRect/>
          </a:stretch>
        </p:blipFill>
        <p:spPr>
          <a:xfrm>
            <a:off x="6061200" y="1277025"/>
            <a:ext cx="3030600" cy="2479572"/>
          </a:xfrm>
          <a:prstGeom prst="rect">
            <a:avLst/>
          </a:prstGeom>
          <a:noFill/>
          <a:ln>
            <a:noFill/>
          </a:ln>
        </p:spPr>
      </p:pic>
      <p:sp>
        <p:nvSpPr>
          <p:cNvPr id="370" name="Google Shape;370;p54"/>
          <p:cNvSpPr txBox="1"/>
          <p:nvPr/>
        </p:nvSpPr>
        <p:spPr>
          <a:xfrm>
            <a:off x="89790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Raw</a:t>
            </a:r>
            <a:endParaRPr sz="1800">
              <a:latin typeface="Roboto"/>
              <a:ea typeface="Roboto"/>
              <a:cs typeface="Roboto"/>
              <a:sym typeface="Roboto"/>
            </a:endParaRPr>
          </a:p>
        </p:txBody>
      </p:sp>
      <p:sp>
        <p:nvSpPr>
          <p:cNvPr id="371" name="Google Shape;371;p54"/>
          <p:cNvSpPr txBox="1"/>
          <p:nvPr/>
        </p:nvSpPr>
        <p:spPr>
          <a:xfrm>
            <a:off x="404975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Scale 1</a:t>
            </a:r>
            <a:endParaRPr sz="1800">
              <a:latin typeface="Roboto"/>
              <a:ea typeface="Roboto"/>
              <a:cs typeface="Roboto"/>
              <a:sym typeface="Roboto"/>
            </a:endParaRPr>
          </a:p>
        </p:txBody>
      </p:sp>
      <p:sp>
        <p:nvSpPr>
          <p:cNvPr id="372" name="Google Shape;372;p54"/>
          <p:cNvSpPr txBox="1"/>
          <p:nvPr/>
        </p:nvSpPr>
        <p:spPr>
          <a:xfrm>
            <a:off x="695910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Scale 2</a:t>
            </a:r>
            <a:endParaRPr sz="1800">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5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(akioyo)</a:t>
            </a:r>
            <a:endParaRPr/>
          </a:p>
        </p:txBody>
      </p:sp>
      <p:sp>
        <p:nvSpPr>
          <p:cNvPr id="378" name="Google Shape;378;p55"/>
          <p:cNvSpPr txBox="1"/>
          <p:nvPr/>
        </p:nvSpPr>
        <p:spPr>
          <a:xfrm>
            <a:off x="89790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Scale 4</a:t>
            </a:r>
            <a:endParaRPr sz="1800">
              <a:latin typeface="Roboto"/>
              <a:ea typeface="Roboto"/>
              <a:cs typeface="Roboto"/>
              <a:sym typeface="Roboto"/>
            </a:endParaRPr>
          </a:p>
        </p:txBody>
      </p:sp>
      <p:sp>
        <p:nvSpPr>
          <p:cNvPr id="379" name="Google Shape;379;p55"/>
          <p:cNvSpPr txBox="1"/>
          <p:nvPr/>
        </p:nvSpPr>
        <p:spPr>
          <a:xfrm>
            <a:off x="404975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Scale 8</a:t>
            </a:r>
            <a:endParaRPr sz="1800">
              <a:latin typeface="Roboto"/>
              <a:ea typeface="Roboto"/>
              <a:cs typeface="Roboto"/>
              <a:sym typeface="Roboto"/>
            </a:endParaRPr>
          </a:p>
        </p:txBody>
      </p:sp>
      <p:sp>
        <p:nvSpPr>
          <p:cNvPr id="380" name="Google Shape;380;p55"/>
          <p:cNvSpPr txBox="1"/>
          <p:nvPr/>
        </p:nvSpPr>
        <p:spPr>
          <a:xfrm>
            <a:off x="695910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Frame Difference</a:t>
            </a:r>
            <a:endParaRPr sz="1800">
              <a:latin typeface="Roboto"/>
              <a:ea typeface="Roboto"/>
              <a:cs typeface="Roboto"/>
              <a:sym typeface="Roboto"/>
            </a:endParaRPr>
          </a:p>
        </p:txBody>
      </p:sp>
      <p:pic>
        <p:nvPicPr>
          <p:cNvPr id="381" name="Google Shape;381;p55"/>
          <p:cNvPicPr preferRelativeResize="0"/>
          <p:nvPr/>
        </p:nvPicPr>
        <p:blipFill>
          <a:blip r:embed="rId3">
            <a:alphaModFix/>
          </a:blip>
          <a:stretch>
            <a:fillRect/>
          </a:stretch>
        </p:blipFill>
        <p:spPr>
          <a:xfrm>
            <a:off x="0" y="1277025"/>
            <a:ext cx="3030600" cy="2479582"/>
          </a:xfrm>
          <a:prstGeom prst="rect">
            <a:avLst/>
          </a:prstGeom>
          <a:noFill/>
          <a:ln>
            <a:noFill/>
          </a:ln>
        </p:spPr>
      </p:pic>
      <p:pic>
        <p:nvPicPr>
          <p:cNvPr id="382" name="Google Shape;382;p55"/>
          <p:cNvPicPr preferRelativeResize="0"/>
          <p:nvPr/>
        </p:nvPicPr>
        <p:blipFill>
          <a:blip r:embed="rId4">
            <a:alphaModFix/>
          </a:blip>
          <a:stretch>
            <a:fillRect/>
          </a:stretch>
        </p:blipFill>
        <p:spPr>
          <a:xfrm>
            <a:off x="3030600" y="1277025"/>
            <a:ext cx="3030600" cy="2479582"/>
          </a:xfrm>
          <a:prstGeom prst="rect">
            <a:avLst/>
          </a:prstGeom>
          <a:noFill/>
          <a:ln>
            <a:noFill/>
          </a:ln>
        </p:spPr>
      </p:pic>
      <p:pic>
        <p:nvPicPr>
          <p:cNvPr id="383" name="Google Shape;383;p55"/>
          <p:cNvPicPr preferRelativeResize="0"/>
          <p:nvPr/>
        </p:nvPicPr>
        <p:blipFill>
          <a:blip r:embed="rId5">
            <a:alphaModFix/>
          </a:blip>
          <a:stretch>
            <a:fillRect/>
          </a:stretch>
        </p:blipFill>
        <p:spPr>
          <a:xfrm>
            <a:off x="6061200" y="1277025"/>
            <a:ext cx="3030600" cy="247957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(stefan)</a:t>
            </a:r>
            <a:endParaRPr/>
          </a:p>
        </p:txBody>
      </p:sp>
      <p:sp>
        <p:nvSpPr>
          <p:cNvPr id="389" name="Google Shape;389;p56"/>
          <p:cNvSpPr txBox="1"/>
          <p:nvPr/>
        </p:nvSpPr>
        <p:spPr>
          <a:xfrm>
            <a:off x="89790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Raw</a:t>
            </a:r>
            <a:endParaRPr sz="1800">
              <a:latin typeface="Roboto"/>
              <a:ea typeface="Roboto"/>
              <a:cs typeface="Roboto"/>
              <a:sym typeface="Roboto"/>
            </a:endParaRPr>
          </a:p>
        </p:txBody>
      </p:sp>
      <p:sp>
        <p:nvSpPr>
          <p:cNvPr id="390" name="Google Shape;390;p56"/>
          <p:cNvSpPr txBox="1"/>
          <p:nvPr/>
        </p:nvSpPr>
        <p:spPr>
          <a:xfrm>
            <a:off x="404975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Scale 1</a:t>
            </a:r>
            <a:endParaRPr sz="1800">
              <a:latin typeface="Roboto"/>
              <a:ea typeface="Roboto"/>
              <a:cs typeface="Roboto"/>
              <a:sym typeface="Roboto"/>
            </a:endParaRPr>
          </a:p>
        </p:txBody>
      </p:sp>
      <p:sp>
        <p:nvSpPr>
          <p:cNvPr id="391" name="Google Shape;391;p56"/>
          <p:cNvSpPr txBox="1"/>
          <p:nvPr/>
        </p:nvSpPr>
        <p:spPr>
          <a:xfrm>
            <a:off x="695910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Scale 2</a:t>
            </a:r>
            <a:endParaRPr sz="1800">
              <a:latin typeface="Roboto"/>
              <a:ea typeface="Roboto"/>
              <a:cs typeface="Roboto"/>
              <a:sym typeface="Roboto"/>
            </a:endParaRPr>
          </a:p>
        </p:txBody>
      </p:sp>
      <p:pic>
        <p:nvPicPr>
          <p:cNvPr id="392" name="Google Shape;392;p56"/>
          <p:cNvPicPr preferRelativeResize="0"/>
          <p:nvPr/>
        </p:nvPicPr>
        <p:blipFill>
          <a:blip r:embed="rId3">
            <a:alphaModFix/>
          </a:blip>
          <a:stretch>
            <a:fillRect/>
          </a:stretch>
        </p:blipFill>
        <p:spPr>
          <a:xfrm>
            <a:off x="0" y="1277025"/>
            <a:ext cx="3030600" cy="2479582"/>
          </a:xfrm>
          <a:prstGeom prst="rect">
            <a:avLst/>
          </a:prstGeom>
          <a:noFill/>
          <a:ln>
            <a:noFill/>
          </a:ln>
        </p:spPr>
      </p:pic>
      <p:pic>
        <p:nvPicPr>
          <p:cNvPr id="393" name="Google Shape;393;p56"/>
          <p:cNvPicPr preferRelativeResize="0"/>
          <p:nvPr/>
        </p:nvPicPr>
        <p:blipFill>
          <a:blip r:embed="rId4">
            <a:alphaModFix/>
          </a:blip>
          <a:stretch>
            <a:fillRect/>
          </a:stretch>
        </p:blipFill>
        <p:spPr>
          <a:xfrm>
            <a:off x="3030600" y="1277025"/>
            <a:ext cx="3030600" cy="2479582"/>
          </a:xfrm>
          <a:prstGeom prst="rect">
            <a:avLst/>
          </a:prstGeom>
          <a:noFill/>
          <a:ln>
            <a:noFill/>
          </a:ln>
        </p:spPr>
      </p:pic>
      <p:pic>
        <p:nvPicPr>
          <p:cNvPr id="394" name="Google Shape;394;p56"/>
          <p:cNvPicPr preferRelativeResize="0"/>
          <p:nvPr/>
        </p:nvPicPr>
        <p:blipFill>
          <a:blip r:embed="rId5">
            <a:alphaModFix/>
          </a:blip>
          <a:stretch>
            <a:fillRect/>
          </a:stretch>
        </p:blipFill>
        <p:spPr>
          <a:xfrm>
            <a:off x="6061200" y="1277025"/>
            <a:ext cx="3030600" cy="247957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(stefan)</a:t>
            </a:r>
            <a:endParaRPr/>
          </a:p>
        </p:txBody>
      </p:sp>
      <p:sp>
        <p:nvSpPr>
          <p:cNvPr id="400" name="Google Shape;400;p57"/>
          <p:cNvSpPr txBox="1"/>
          <p:nvPr/>
        </p:nvSpPr>
        <p:spPr>
          <a:xfrm>
            <a:off x="89790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Scale 4</a:t>
            </a:r>
            <a:endParaRPr sz="1800">
              <a:latin typeface="Roboto"/>
              <a:ea typeface="Roboto"/>
              <a:cs typeface="Roboto"/>
              <a:sym typeface="Roboto"/>
            </a:endParaRPr>
          </a:p>
        </p:txBody>
      </p:sp>
      <p:sp>
        <p:nvSpPr>
          <p:cNvPr id="401" name="Google Shape;401;p57"/>
          <p:cNvSpPr txBox="1"/>
          <p:nvPr/>
        </p:nvSpPr>
        <p:spPr>
          <a:xfrm>
            <a:off x="404975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Scale 8</a:t>
            </a:r>
            <a:endParaRPr sz="1800">
              <a:latin typeface="Roboto"/>
              <a:ea typeface="Roboto"/>
              <a:cs typeface="Roboto"/>
              <a:sym typeface="Roboto"/>
            </a:endParaRPr>
          </a:p>
        </p:txBody>
      </p:sp>
      <p:sp>
        <p:nvSpPr>
          <p:cNvPr id="402" name="Google Shape;402;p57"/>
          <p:cNvSpPr txBox="1"/>
          <p:nvPr/>
        </p:nvSpPr>
        <p:spPr>
          <a:xfrm>
            <a:off x="6959100" y="4033250"/>
            <a:ext cx="1234800" cy="6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Frame Difference</a:t>
            </a:r>
            <a:endParaRPr sz="1800">
              <a:latin typeface="Roboto"/>
              <a:ea typeface="Roboto"/>
              <a:cs typeface="Roboto"/>
              <a:sym typeface="Roboto"/>
            </a:endParaRPr>
          </a:p>
        </p:txBody>
      </p:sp>
      <p:pic>
        <p:nvPicPr>
          <p:cNvPr id="403" name="Google Shape;403;p57"/>
          <p:cNvPicPr preferRelativeResize="0"/>
          <p:nvPr/>
        </p:nvPicPr>
        <p:blipFill>
          <a:blip r:embed="rId3">
            <a:alphaModFix/>
          </a:blip>
          <a:stretch>
            <a:fillRect/>
          </a:stretch>
        </p:blipFill>
        <p:spPr>
          <a:xfrm>
            <a:off x="0" y="1277025"/>
            <a:ext cx="3030600" cy="2479582"/>
          </a:xfrm>
          <a:prstGeom prst="rect">
            <a:avLst/>
          </a:prstGeom>
          <a:noFill/>
          <a:ln>
            <a:noFill/>
          </a:ln>
        </p:spPr>
      </p:pic>
      <p:pic>
        <p:nvPicPr>
          <p:cNvPr id="404" name="Google Shape;404;p57"/>
          <p:cNvPicPr preferRelativeResize="0"/>
          <p:nvPr/>
        </p:nvPicPr>
        <p:blipFill>
          <a:blip r:embed="rId4">
            <a:alphaModFix/>
          </a:blip>
          <a:stretch>
            <a:fillRect/>
          </a:stretch>
        </p:blipFill>
        <p:spPr>
          <a:xfrm>
            <a:off x="3030600" y="1277025"/>
            <a:ext cx="3030600" cy="2479582"/>
          </a:xfrm>
          <a:prstGeom prst="rect">
            <a:avLst/>
          </a:prstGeom>
          <a:noFill/>
          <a:ln>
            <a:noFill/>
          </a:ln>
        </p:spPr>
      </p:pic>
      <p:pic>
        <p:nvPicPr>
          <p:cNvPr id="405" name="Google Shape;405;p57"/>
          <p:cNvPicPr preferRelativeResize="0"/>
          <p:nvPr/>
        </p:nvPicPr>
        <p:blipFill>
          <a:blip r:embed="rId5">
            <a:alphaModFix/>
          </a:blip>
          <a:stretch>
            <a:fillRect/>
          </a:stretch>
        </p:blipFill>
        <p:spPr>
          <a:xfrm>
            <a:off x="6061200" y="1277025"/>
            <a:ext cx="3030604" cy="24795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MPEG-1 standard and its features</a:t>
            </a:r>
            <a:endParaRPr/>
          </a:p>
        </p:txBody>
      </p:sp>
      <p:sp>
        <p:nvSpPr>
          <p:cNvPr id="411" name="Google Shape;411;p58"/>
          <p:cNvSpPr txBox="1"/>
          <p:nvPr>
            <p:ph idx="1" type="body"/>
          </p:nvPr>
        </p:nvSpPr>
        <p:spPr>
          <a:xfrm>
            <a:off x="311700" y="1505700"/>
            <a:ext cx="8520600" cy="30762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MPEG-1 standard was primarily targeted for multimedia CD-ROM applications at a bit rate of 1.5 Mbits/sec. It specifies a syntax for representation of the encoded bitstream and the method of decoding with substantial flexibility in a number of parameters that can be specified in the bitstream itself including picture sizes and frame rates.</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main features supported by MPEG-1 are:</a:t>
            </a:r>
            <a:endParaRPr sz="1500">
              <a:solidFill>
                <a:srgbClr val="000000"/>
              </a:solidFill>
            </a:endParaRPr>
          </a:p>
          <a:p>
            <a:pPr indent="-323850" lvl="1" marL="914400" marR="0" rtl="0" algn="just">
              <a:lnSpc>
                <a:spcPct val="115000"/>
              </a:lnSpc>
              <a:spcBef>
                <a:spcPts val="0"/>
              </a:spcBef>
              <a:spcAft>
                <a:spcPts val="0"/>
              </a:spcAft>
              <a:buClr>
                <a:srgbClr val="FF0000"/>
              </a:buClr>
              <a:buSzPts val="1500"/>
              <a:buChar char="○"/>
            </a:pPr>
            <a:r>
              <a:rPr lang="en" sz="1500">
                <a:solidFill>
                  <a:srgbClr val="FF0000"/>
                </a:solidFill>
              </a:rPr>
              <a:t>Frame-based random access of videos</a:t>
            </a:r>
            <a:endParaRPr sz="1500">
              <a:solidFill>
                <a:srgbClr val="FF0000"/>
              </a:solidFill>
            </a:endParaRPr>
          </a:p>
          <a:p>
            <a:pPr indent="-323850" lvl="1" marL="914400" marR="0" rtl="0" algn="just">
              <a:lnSpc>
                <a:spcPct val="115000"/>
              </a:lnSpc>
              <a:spcBef>
                <a:spcPts val="0"/>
              </a:spcBef>
              <a:spcAft>
                <a:spcPts val="0"/>
              </a:spcAft>
              <a:buClr>
                <a:srgbClr val="FF0000"/>
              </a:buClr>
              <a:buSzPts val="1500"/>
              <a:buChar char="○"/>
            </a:pPr>
            <a:r>
              <a:rPr lang="en" sz="1500">
                <a:solidFill>
                  <a:srgbClr val="FF0000"/>
                </a:solidFill>
              </a:rPr>
              <a:t>Fast-forward and fast reverse (FF/FR) searches</a:t>
            </a:r>
            <a:endParaRPr sz="1500">
              <a:solidFill>
                <a:srgbClr val="FF0000"/>
              </a:solidFill>
            </a:endParaRPr>
          </a:p>
          <a:p>
            <a:pPr indent="-323850" lvl="1" marL="914400" marR="0" rtl="0" algn="just">
              <a:lnSpc>
                <a:spcPct val="115000"/>
              </a:lnSpc>
              <a:spcBef>
                <a:spcPts val="0"/>
              </a:spcBef>
              <a:spcAft>
                <a:spcPts val="0"/>
              </a:spcAft>
              <a:buClr>
                <a:srgbClr val="000000"/>
              </a:buClr>
              <a:buSzPts val="1500"/>
              <a:buChar char="○"/>
            </a:pPr>
            <a:r>
              <a:rPr lang="en" sz="1500">
                <a:solidFill>
                  <a:srgbClr val="000000"/>
                </a:solidFill>
              </a:rPr>
              <a:t>Reverse playback of video</a:t>
            </a:r>
            <a:endParaRPr sz="1500">
              <a:solidFill>
                <a:srgbClr val="000000"/>
              </a:solidFill>
            </a:endParaRPr>
          </a:p>
          <a:p>
            <a:pPr indent="-323850" lvl="1" marL="914400" marR="0" rtl="0" algn="just">
              <a:lnSpc>
                <a:spcPct val="115000"/>
              </a:lnSpc>
              <a:spcBef>
                <a:spcPts val="0"/>
              </a:spcBef>
              <a:spcAft>
                <a:spcPts val="0"/>
              </a:spcAft>
              <a:buClr>
                <a:srgbClr val="000000"/>
              </a:buClr>
              <a:buSzPts val="1500"/>
              <a:buChar char="○"/>
            </a:pPr>
            <a:r>
              <a:rPr lang="en" sz="1500">
                <a:solidFill>
                  <a:srgbClr val="000000"/>
                </a:solidFill>
              </a:rPr>
              <a:t>Edit ability of compressed bit stream</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MPEG-1 works with (Y,Cb,Cr) colour space where Y is the luminance component and Cb &amp; Cr are the two chrominance components.</a:t>
            </a:r>
            <a:endParaRPr sz="150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Picture types in MPEG-1</a:t>
            </a:r>
            <a:endParaRPr/>
          </a:p>
        </p:txBody>
      </p:sp>
      <p:sp>
        <p:nvSpPr>
          <p:cNvPr id="417" name="Google Shape;417;p59"/>
          <p:cNvSpPr txBox="1"/>
          <p:nvPr>
            <p:ph idx="1" type="body"/>
          </p:nvPr>
        </p:nvSpPr>
        <p:spPr>
          <a:xfrm>
            <a:off x="277525" y="1328325"/>
            <a:ext cx="8589000" cy="371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AutoNum type="arabicPeriod"/>
            </a:pPr>
            <a:r>
              <a:rPr b="1" lang="en">
                <a:solidFill>
                  <a:srgbClr val="000000"/>
                </a:solidFill>
              </a:rPr>
              <a:t>Intraframe coded pictures (I-pictures)</a:t>
            </a:r>
            <a:endParaRPr b="1">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c</a:t>
            </a:r>
            <a:r>
              <a:rPr lang="en" sz="1200">
                <a:solidFill>
                  <a:srgbClr val="000000"/>
                </a:solidFill>
              </a:rPr>
              <a:t>oded without reference to other pictures just like still images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The first frame of every video sequence is an I-picture</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With no temporal prediction, they achieve very poor compression performance but allow random access and FF/FR functionalities in the bitstream.</a:t>
            </a:r>
            <a:endParaRPr sz="1200">
              <a:solidFill>
                <a:srgbClr val="000000"/>
              </a:solidFill>
            </a:endParaRPr>
          </a:p>
          <a:p>
            <a:pPr indent="0" lvl="0" marL="9144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AutoNum type="arabicPeriod"/>
            </a:pPr>
            <a:r>
              <a:rPr b="1" lang="en" sz="1200">
                <a:solidFill>
                  <a:srgbClr val="000000"/>
                </a:solidFill>
              </a:rPr>
              <a:t>Interframe predicted pictures (P-pictures)</a:t>
            </a:r>
            <a:endParaRPr b="1"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c</a:t>
            </a:r>
            <a:r>
              <a:rPr lang="en" sz="1200">
                <a:solidFill>
                  <a:srgbClr val="000000"/>
                </a:solidFill>
              </a:rPr>
              <a:t>oded with reference to the nearest coded I-picture or P-picture using motion compensation</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a</a:t>
            </a:r>
            <a:r>
              <a:rPr lang="en" sz="1200">
                <a:solidFill>
                  <a:srgbClr val="000000"/>
                </a:solidFill>
              </a:rPr>
              <a:t>chieve better compression as compared to I-pictures but do not allow random access and FF/FR functionalities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Temporal prediction does not work where there are scene changes.</a:t>
            </a:r>
            <a:endParaRPr sz="1200">
              <a:solidFill>
                <a:srgbClr val="000000"/>
              </a:solidFill>
            </a:endParaRPr>
          </a:p>
          <a:p>
            <a:pPr indent="0" lvl="0" marL="914400" rtl="0" algn="l">
              <a:spcBef>
                <a:spcPts val="0"/>
              </a:spcBef>
              <a:spcAft>
                <a:spcPts val="0"/>
              </a:spcAft>
              <a:buNone/>
            </a:pPr>
            <a:r>
              <a:t/>
            </a:r>
            <a:endParaRPr sz="1200">
              <a:solidFill>
                <a:srgbClr val="000000"/>
              </a:solidFill>
            </a:endParaRPr>
          </a:p>
          <a:p>
            <a:pPr indent="-304800" lvl="0" marL="457200" rtl="0" algn="l">
              <a:spcBef>
                <a:spcPts val="0"/>
              </a:spcBef>
              <a:spcAft>
                <a:spcPts val="0"/>
              </a:spcAft>
              <a:buClr>
                <a:srgbClr val="000000"/>
              </a:buClr>
              <a:buSzPts val="1200"/>
              <a:buAutoNum type="arabicPeriod"/>
            </a:pPr>
            <a:r>
              <a:rPr b="1" lang="en" sz="1200">
                <a:solidFill>
                  <a:srgbClr val="000000"/>
                </a:solidFill>
              </a:rPr>
              <a:t>Bi-directionally predicted pictures (B-pictures)</a:t>
            </a:r>
            <a:endParaRPr b="1"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Use bi-directional motion estimation with reference to the nearest coded I-picture and/ or P-picture on either side in temporal order</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Having best compression performance, almost two thirds of frames are B-pictures.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also provides better SNR as compared to P-picture</a:t>
            </a:r>
            <a:endParaRPr sz="12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pic>
        <p:nvPicPr>
          <p:cNvPr id="422" name="Google Shape;422;p60"/>
          <p:cNvPicPr preferRelativeResize="0"/>
          <p:nvPr/>
        </p:nvPicPr>
        <p:blipFill>
          <a:blip r:embed="rId3">
            <a:alphaModFix/>
          </a:blip>
          <a:stretch>
            <a:fillRect/>
          </a:stretch>
        </p:blipFill>
        <p:spPr>
          <a:xfrm>
            <a:off x="1191038" y="144112"/>
            <a:ext cx="6761925" cy="4855275"/>
          </a:xfrm>
          <a:prstGeom prst="rect">
            <a:avLst/>
          </a:prstGeom>
          <a:noFill/>
          <a:ln>
            <a:noFill/>
          </a:ln>
        </p:spPr>
      </p:pic>
      <p:sp>
        <p:nvSpPr>
          <p:cNvPr id="423" name="Google Shape;423;p60"/>
          <p:cNvSpPr txBox="1"/>
          <p:nvPr/>
        </p:nvSpPr>
        <p:spPr>
          <a:xfrm>
            <a:off x="5944700" y="4802700"/>
            <a:ext cx="3076500" cy="15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 Source : www.researchgate.net</a:t>
            </a:r>
            <a:endParaRPr sz="1000">
              <a:latin typeface="Roboto"/>
              <a:ea typeface="Roboto"/>
              <a:cs typeface="Roboto"/>
              <a:sym typeface="Robo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Hierarchical data structure in MPEG-1</a:t>
            </a:r>
            <a:endParaRPr/>
          </a:p>
        </p:txBody>
      </p:sp>
      <p:sp>
        <p:nvSpPr>
          <p:cNvPr id="429" name="Google Shape;429;p61"/>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MPEG-1 datastream follows a 6 layer hierarchical structure.</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video sequence is divided in several group of pictures (</a:t>
            </a:r>
            <a:r>
              <a:rPr lang="en" sz="1500">
                <a:solidFill>
                  <a:srgbClr val="FF0000"/>
                </a:solidFill>
              </a:rPr>
              <a:t>GOPs</a:t>
            </a:r>
            <a:r>
              <a:rPr lang="en" sz="1500">
                <a:solidFill>
                  <a:srgbClr val="000000"/>
                </a:solidFill>
              </a:rPr>
              <a:t>).</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Each of the six layers have headers to uniquely specify the data that follow</a:t>
            </a:r>
            <a:r>
              <a:rPr lang="en" sz="1400"/>
              <a:t>s.</a:t>
            </a:r>
            <a:endParaRPr sz="1400"/>
          </a:p>
        </p:txBody>
      </p:sp>
      <p:sp>
        <p:nvSpPr>
          <p:cNvPr id="430" name="Google Shape;430;p61"/>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1" name="Google Shape;431;p61"/>
          <p:cNvPicPr preferRelativeResize="0"/>
          <p:nvPr/>
        </p:nvPicPr>
        <p:blipFill>
          <a:blip r:embed="rId3">
            <a:alphaModFix/>
          </a:blip>
          <a:stretch>
            <a:fillRect/>
          </a:stretch>
        </p:blipFill>
        <p:spPr>
          <a:xfrm>
            <a:off x="4664625" y="1457100"/>
            <a:ext cx="4301026" cy="3473576"/>
          </a:xfrm>
          <a:prstGeom prst="rect">
            <a:avLst/>
          </a:prstGeom>
          <a:noFill/>
          <a:ln>
            <a:noFill/>
          </a:ln>
        </p:spPr>
      </p:pic>
      <p:sp>
        <p:nvSpPr>
          <p:cNvPr id="432" name="Google Shape;432;p61"/>
          <p:cNvSpPr txBox="1"/>
          <p:nvPr/>
        </p:nvSpPr>
        <p:spPr>
          <a:xfrm>
            <a:off x="5609075" y="2350050"/>
            <a:ext cx="63849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33" name="Google Shape;433;p61"/>
          <p:cNvSpPr txBox="1"/>
          <p:nvPr/>
        </p:nvSpPr>
        <p:spPr>
          <a:xfrm>
            <a:off x="7030850" y="4832000"/>
            <a:ext cx="2073900" cy="25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 Source : NPTEL</a:t>
            </a:r>
            <a:endParaRPr sz="1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81000" y="500925"/>
            <a:ext cx="37557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Display Resolution         </a:t>
            </a:r>
            <a:endParaRPr/>
          </a:p>
        </p:txBody>
      </p:sp>
      <p:sp>
        <p:nvSpPr>
          <p:cNvPr id="91" name="Google Shape;91;p17"/>
          <p:cNvSpPr txBox="1"/>
          <p:nvPr>
            <p:ph idx="1" type="body"/>
          </p:nvPr>
        </p:nvSpPr>
        <p:spPr>
          <a:xfrm>
            <a:off x="311700" y="1810500"/>
            <a:ext cx="3999900" cy="27429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Number of distinct pixels in each dimension that can be displayed</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It is usually quoted as width × height, with the units in pixels.</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For eg., a popular resolution, 1080p or Full HD, has resolution 1920 x 1080 indicating the width of 1920 pixels and the height of 1080 pixels.</a:t>
            </a:r>
            <a:endParaRPr sz="1400">
              <a:solidFill>
                <a:srgbClr val="222222"/>
              </a:solidFill>
              <a:highlight>
                <a:schemeClr val="lt1"/>
              </a:highlight>
              <a:latin typeface="Arial"/>
              <a:ea typeface="Arial"/>
              <a:cs typeface="Arial"/>
              <a:sym typeface="Arial"/>
            </a:endParaRPr>
          </a:p>
        </p:txBody>
      </p:sp>
      <p:sp>
        <p:nvSpPr>
          <p:cNvPr id="92" name="Google Shape;92;p17"/>
          <p:cNvSpPr txBox="1"/>
          <p:nvPr>
            <p:ph idx="2" type="body"/>
          </p:nvPr>
        </p:nvSpPr>
        <p:spPr>
          <a:xfrm>
            <a:off x="4832425" y="1754800"/>
            <a:ext cx="3999900" cy="27429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ratio of the width of an image to its height</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It is commonly expressed as two numbers separated by a colon, as in 16:9.</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Widely used aspect ratios include 1.85:1 and 2.39:1 in film photography, 4:3 and 16:9 in television, and 3:2 in still camera photography.</a:t>
            </a:r>
            <a:endParaRPr sz="1400">
              <a:solidFill>
                <a:srgbClr val="222222"/>
              </a:solidFill>
              <a:highlight>
                <a:schemeClr val="lt1"/>
              </a:highlight>
              <a:latin typeface="Arial"/>
              <a:ea typeface="Arial"/>
              <a:cs typeface="Arial"/>
              <a:sym typeface="Arial"/>
            </a:endParaRPr>
          </a:p>
        </p:txBody>
      </p:sp>
      <p:sp>
        <p:nvSpPr>
          <p:cNvPr id="93" name="Google Shape;93;p17"/>
          <p:cNvSpPr txBox="1"/>
          <p:nvPr>
            <p:ph type="title"/>
          </p:nvPr>
        </p:nvSpPr>
        <p:spPr>
          <a:xfrm>
            <a:off x="4953000" y="500925"/>
            <a:ext cx="37557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Aspect Ratio</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6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Hierarchical data structure in MPEG-1</a:t>
            </a:r>
            <a:endParaRPr/>
          </a:p>
        </p:txBody>
      </p:sp>
      <p:sp>
        <p:nvSpPr>
          <p:cNvPr id="439" name="Google Shape;439;p62"/>
          <p:cNvSpPr txBox="1"/>
          <p:nvPr>
            <p:ph idx="1" type="body"/>
          </p:nvPr>
        </p:nvSpPr>
        <p:spPr>
          <a:xfrm>
            <a:off x="311725" y="1328125"/>
            <a:ext cx="3999900" cy="35817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Each GOP begins with an I - picture.</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P-pictures are encoded at regular intervals (3 or 4 frames) and the frames between the I-picture and P-pictures are encoded as B-pictures.</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pictures are composed of slices which are sequence of </a:t>
            </a:r>
            <a:r>
              <a:rPr lang="en" sz="1500">
                <a:solidFill>
                  <a:srgbClr val="FF0000"/>
                </a:solidFill>
              </a:rPr>
              <a:t>macroblocks </a:t>
            </a:r>
            <a:r>
              <a:rPr lang="en" sz="1500">
                <a:solidFill>
                  <a:srgbClr val="000000"/>
                </a:solidFill>
              </a:rPr>
              <a:t>(MBs).</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Each macroblock is composed of 16X16 pixels of Y channel (subdivided into four blocks of 8X8 pixels) and one block of 8X8 pixels from each Cr and Cb channels. Hence, each macroblock consists of six 8X8 blocks.</a:t>
            </a:r>
            <a:endParaRPr sz="1500">
              <a:solidFill>
                <a:srgbClr val="000000"/>
              </a:solidFill>
            </a:endParaRPr>
          </a:p>
        </p:txBody>
      </p:sp>
      <p:sp>
        <p:nvSpPr>
          <p:cNvPr id="440" name="Google Shape;440;p62"/>
          <p:cNvSpPr txBox="1"/>
          <p:nvPr>
            <p:ph idx="2" type="body"/>
          </p:nvPr>
        </p:nvSpPr>
        <p:spPr>
          <a:xfrm>
            <a:off x="4832400" y="1505700"/>
            <a:ext cx="3999900" cy="194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1" name="Google Shape;441;p62"/>
          <p:cNvPicPr preferRelativeResize="0"/>
          <p:nvPr/>
        </p:nvPicPr>
        <p:blipFill>
          <a:blip r:embed="rId3">
            <a:alphaModFix/>
          </a:blip>
          <a:stretch>
            <a:fillRect/>
          </a:stretch>
        </p:blipFill>
        <p:spPr>
          <a:xfrm>
            <a:off x="4832425" y="1532000"/>
            <a:ext cx="3999900" cy="2183300"/>
          </a:xfrm>
          <a:prstGeom prst="rect">
            <a:avLst/>
          </a:prstGeom>
          <a:noFill/>
          <a:ln>
            <a:noFill/>
          </a:ln>
        </p:spPr>
      </p:pic>
      <p:pic>
        <p:nvPicPr>
          <p:cNvPr id="442" name="Google Shape;442;p62"/>
          <p:cNvPicPr preferRelativeResize="0"/>
          <p:nvPr/>
        </p:nvPicPr>
        <p:blipFill>
          <a:blip r:embed="rId4">
            <a:alphaModFix/>
          </a:blip>
          <a:stretch>
            <a:fillRect/>
          </a:stretch>
        </p:blipFill>
        <p:spPr>
          <a:xfrm>
            <a:off x="4832400" y="3666175"/>
            <a:ext cx="3999900" cy="1243650"/>
          </a:xfrm>
          <a:prstGeom prst="rect">
            <a:avLst/>
          </a:prstGeom>
          <a:noFill/>
          <a:ln>
            <a:noFill/>
          </a:ln>
        </p:spPr>
      </p:pic>
      <p:sp>
        <p:nvSpPr>
          <p:cNvPr id="443" name="Google Shape;443;p62"/>
          <p:cNvSpPr txBox="1"/>
          <p:nvPr/>
        </p:nvSpPr>
        <p:spPr>
          <a:xfrm>
            <a:off x="6229850" y="4592475"/>
            <a:ext cx="1995300" cy="4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Composition of Macroblock</a:t>
            </a:r>
            <a:endParaRPr sz="1000">
              <a:latin typeface="Roboto"/>
              <a:ea typeface="Roboto"/>
              <a:cs typeface="Roboto"/>
              <a:sym typeface="Roboto"/>
            </a:endParaRPr>
          </a:p>
        </p:txBody>
      </p:sp>
      <p:sp>
        <p:nvSpPr>
          <p:cNvPr id="444" name="Google Shape;444;p62"/>
          <p:cNvSpPr txBox="1"/>
          <p:nvPr/>
        </p:nvSpPr>
        <p:spPr>
          <a:xfrm>
            <a:off x="7207300" y="4796050"/>
            <a:ext cx="2190000" cy="18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 Source : NPTEL</a:t>
            </a:r>
            <a:endParaRPr>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6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Intra frame encoding for I-pictures</a:t>
            </a:r>
            <a:endParaRPr/>
          </a:p>
        </p:txBody>
      </p:sp>
      <p:sp>
        <p:nvSpPr>
          <p:cNvPr id="450" name="Google Shape;450;p63"/>
          <p:cNvSpPr txBox="1"/>
          <p:nvPr>
            <p:ph idx="1" type="body"/>
          </p:nvPr>
        </p:nvSpPr>
        <p:spPr>
          <a:xfrm>
            <a:off x="311700" y="3867675"/>
            <a:ext cx="8719500" cy="1115400"/>
          </a:xfrm>
          <a:prstGeom prst="rect">
            <a:avLst/>
          </a:prstGeom>
        </p:spPr>
        <p:txBody>
          <a:bodyPr anchorCtr="0" anchor="t"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A total of six 8X8 blocks are encoded for each macroblock.</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DPCM: Difference pulse coded modulation (predictive coding) used to encode the DC coefficient only.</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RLE: Run length encoding used to encode the AC coefficients</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VLC: Variable length coding used to encode the DPCM and RLE encoded coefficients</a:t>
            </a:r>
            <a:endParaRPr sz="1400"/>
          </a:p>
        </p:txBody>
      </p:sp>
      <p:pic>
        <p:nvPicPr>
          <p:cNvPr id="451" name="Google Shape;451;p63"/>
          <p:cNvPicPr preferRelativeResize="0"/>
          <p:nvPr/>
        </p:nvPicPr>
        <p:blipFill>
          <a:blip r:embed="rId3">
            <a:alphaModFix/>
          </a:blip>
          <a:stretch>
            <a:fillRect/>
          </a:stretch>
        </p:blipFill>
        <p:spPr>
          <a:xfrm>
            <a:off x="190875" y="1597049"/>
            <a:ext cx="8790152" cy="1858750"/>
          </a:xfrm>
          <a:prstGeom prst="rect">
            <a:avLst/>
          </a:prstGeom>
          <a:noFill/>
          <a:ln>
            <a:noFill/>
          </a:ln>
        </p:spPr>
      </p:pic>
      <p:sp>
        <p:nvSpPr>
          <p:cNvPr id="452" name="Google Shape;452;p63"/>
          <p:cNvSpPr txBox="1"/>
          <p:nvPr/>
        </p:nvSpPr>
        <p:spPr>
          <a:xfrm>
            <a:off x="3770625" y="3382025"/>
            <a:ext cx="5210400" cy="1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Roboto"/>
              <a:ea typeface="Roboto"/>
              <a:cs typeface="Roboto"/>
              <a:sym typeface="Roboto"/>
            </a:endParaRPr>
          </a:p>
        </p:txBody>
      </p:sp>
      <p:sp>
        <p:nvSpPr>
          <p:cNvPr id="453" name="Google Shape;453;p63"/>
          <p:cNvSpPr txBox="1"/>
          <p:nvPr/>
        </p:nvSpPr>
        <p:spPr>
          <a:xfrm>
            <a:off x="5861000" y="3448150"/>
            <a:ext cx="3276000" cy="1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 Source : www.cmlab.csie.ntu.edu.tw</a:t>
            </a:r>
            <a:endParaRPr>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6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2600"/>
              <a:t>Interframe encoding for P-pictures and B-pictures</a:t>
            </a:r>
            <a:endParaRPr sz="2600"/>
          </a:p>
        </p:txBody>
      </p:sp>
      <p:sp>
        <p:nvSpPr>
          <p:cNvPr id="459" name="Google Shape;459;p64"/>
          <p:cNvSpPr txBox="1"/>
          <p:nvPr>
            <p:ph idx="1" type="body"/>
          </p:nvPr>
        </p:nvSpPr>
        <p:spPr>
          <a:xfrm>
            <a:off x="311725" y="1326050"/>
            <a:ext cx="3726900" cy="3537300"/>
          </a:xfrm>
          <a:prstGeom prst="rect">
            <a:avLst/>
          </a:prstGeom>
        </p:spPr>
        <p:txBody>
          <a:bodyPr anchorCtr="0" anchor="t" bIns="91425" lIns="91425" spcFirstLastPara="1" rIns="91425" wrap="square" tIns="91425">
            <a:noAutofit/>
          </a:bodyPr>
          <a:lstStyle/>
          <a:p>
            <a:pPr indent="-311150" lvl="0" marL="457200" marR="0" rtl="0" algn="just">
              <a:lnSpc>
                <a:spcPct val="115000"/>
              </a:lnSpc>
              <a:spcBef>
                <a:spcPts val="0"/>
              </a:spcBef>
              <a:spcAft>
                <a:spcPts val="0"/>
              </a:spcAft>
              <a:buClr>
                <a:srgbClr val="000000"/>
              </a:buClr>
              <a:buSzPts val="1300"/>
              <a:buChar char="●"/>
            </a:pPr>
            <a:r>
              <a:rPr lang="en">
                <a:solidFill>
                  <a:srgbClr val="000000"/>
                </a:solidFill>
              </a:rPr>
              <a:t>In case of P-picture &amp; B-pictures, motion estimation is done using a reference frame from the frame buffer. The difference in current frame and motion compensated frame is predicted (error). </a:t>
            </a:r>
            <a:endParaRPr>
              <a:solidFill>
                <a:srgbClr val="000000"/>
              </a:solidFill>
            </a:endParaRPr>
          </a:p>
          <a:p>
            <a:pPr indent="-311150" lvl="0" marL="457200" marR="0" rtl="0" algn="just">
              <a:lnSpc>
                <a:spcPct val="115000"/>
              </a:lnSpc>
              <a:spcBef>
                <a:spcPts val="0"/>
              </a:spcBef>
              <a:spcAft>
                <a:spcPts val="0"/>
              </a:spcAft>
              <a:buClr>
                <a:srgbClr val="000000"/>
              </a:buClr>
              <a:buSzPts val="1300"/>
              <a:buChar char="●"/>
            </a:pPr>
            <a:r>
              <a:rPr lang="en">
                <a:solidFill>
                  <a:srgbClr val="000000"/>
                </a:solidFill>
              </a:rPr>
              <a:t>If, there is no error, the frame is encoded just like an I-picture. If a motion error is present, the error is encoded using DCT transform and the motion vector is encoded using DPCM and added to the bitstream.</a:t>
            </a:r>
            <a:endParaRPr>
              <a:solidFill>
                <a:srgbClr val="000000"/>
              </a:solidFill>
            </a:endParaRPr>
          </a:p>
          <a:p>
            <a:pPr indent="-311150" lvl="0" marL="457200" marR="0" rtl="0" algn="just">
              <a:lnSpc>
                <a:spcPct val="115000"/>
              </a:lnSpc>
              <a:spcBef>
                <a:spcPts val="0"/>
              </a:spcBef>
              <a:spcAft>
                <a:spcPts val="0"/>
              </a:spcAft>
              <a:buClr>
                <a:srgbClr val="000000"/>
              </a:buClr>
              <a:buSzPts val="1300"/>
              <a:buChar char="●"/>
            </a:pPr>
            <a:r>
              <a:rPr lang="en">
                <a:solidFill>
                  <a:srgbClr val="000000"/>
                </a:solidFill>
              </a:rPr>
              <a:t>The frame is reconstructed from the DC and AC coefficients after quantization and stored in the frame buffer if required.</a:t>
            </a:r>
            <a:endParaRPr>
              <a:solidFill>
                <a:srgbClr val="000000"/>
              </a:solidFill>
            </a:endParaRPr>
          </a:p>
        </p:txBody>
      </p:sp>
      <p:sp>
        <p:nvSpPr>
          <p:cNvPr id="460" name="Google Shape;460;p64"/>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1" name="Google Shape;461;p64"/>
          <p:cNvPicPr preferRelativeResize="0"/>
          <p:nvPr/>
        </p:nvPicPr>
        <p:blipFill>
          <a:blip r:embed="rId3">
            <a:alphaModFix/>
          </a:blip>
          <a:stretch>
            <a:fillRect/>
          </a:stretch>
        </p:blipFill>
        <p:spPr>
          <a:xfrm>
            <a:off x="4194625" y="1326050"/>
            <a:ext cx="4637674" cy="3620550"/>
          </a:xfrm>
          <a:prstGeom prst="rect">
            <a:avLst/>
          </a:prstGeom>
          <a:noFill/>
          <a:ln>
            <a:noFill/>
          </a:ln>
        </p:spPr>
      </p:pic>
      <p:sp>
        <p:nvSpPr>
          <p:cNvPr id="462" name="Google Shape;462;p64"/>
          <p:cNvSpPr txBox="1"/>
          <p:nvPr/>
        </p:nvSpPr>
        <p:spPr>
          <a:xfrm>
            <a:off x="4243713" y="4863350"/>
            <a:ext cx="5002500" cy="2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t>Image Source : www.cmlab.csie.ntu.edu.tw</a:t>
            </a:r>
            <a:endParaRPr sz="1000">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5"/>
          <p:cNvSpPr txBox="1"/>
          <p:nvPr>
            <p:ph type="title"/>
          </p:nvPr>
        </p:nvSpPr>
        <p:spPr>
          <a:xfrm>
            <a:off x="311725" y="500925"/>
            <a:ext cx="8520600" cy="5382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MPEG-2  standard</a:t>
            </a:r>
            <a:endParaRPr/>
          </a:p>
        </p:txBody>
      </p:sp>
      <p:sp>
        <p:nvSpPr>
          <p:cNvPr id="468" name="Google Shape;468;p65"/>
          <p:cNvSpPr txBox="1"/>
          <p:nvPr>
            <p:ph idx="1" type="body"/>
          </p:nvPr>
        </p:nvSpPr>
        <p:spPr>
          <a:xfrm>
            <a:off x="363925" y="1275325"/>
            <a:ext cx="8468400" cy="3687900"/>
          </a:xfrm>
          <a:prstGeom prst="rect">
            <a:avLst/>
          </a:prstGeom>
        </p:spPr>
        <p:txBody>
          <a:bodyPr anchorCtr="0" anchor="t"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MPEG-2 was developed as a standard for high quality multi-channel, multimedia signals for </a:t>
            </a:r>
            <a:r>
              <a:rPr lang="en" sz="1400">
                <a:solidFill>
                  <a:srgbClr val="000000"/>
                </a:solidFill>
              </a:rPr>
              <a:t>terrestrial</a:t>
            </a:r>
            <a:r>
              <a:rPr lang="en" sz="1400">
                <a:solidFill>
                  <a:srgbClr val="000000"/>
                </a:solidFill>
              </a:rPr>
              <a:t> broadcast, digital and cable TV distribution etc. It was also adopted in DVDs.</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It was designed for coding interlaced images with bit rate around 4 Mbps. In </a:t>
            </a:r>
            <a:r>
              <a:rPr lang="en" sz="1400">
                <a:solidFill>
                  <a:srgbClr val="FF0000"/>
                </a:solidFill>
              </a:rPr>
              <a:t>interlaced scanning</a:t>
            </a:r>
            <a:r>
              <a:rPr lang="en" sz="1400">
                <a:solidFill>
                  <a:srgbClr val="000000"/>
                </a:solidFill>
              </a:rPr>
              <a:t>, the frame is partitioned into odd field (set of odd-numbered scan lines) and even field (set of even-numbered scan lines). Each field is coded separately which gives better results in presence of significant motion. Such pictures are known as </a:t>
            </a:r>
            <a:r>
              <a:rPr lang="en" sz="1400">
                <a:solidFill>
                  <a:srgbClr val="FF0000"/>
                </a:solidFill>
              </a:rPr>
              <a:t>field pictures</a:t>
            </a:r>
            <a:r>
              <a:rPr lang="en" sz="1400">
                <a:solidFill>
                  <a:srgbClr val="000000"/>
                </a:solidFill>
              </a:rPr>
              <a:t>.</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Various </a:t>
            </a:r>
            <a:r>
              <a:rPr lang="en" sz="1400">
                <a:solidFill>
                  <a:srgbClr val="FF0000"/>
                </a:solidFill>
              </a:rPr>
              <a:t>profiles and levels</a:t>
            </a:r>
            <a:r>
              <a:rPr lang="en" sz="1400">
                <a:solidFill>
                  <a:srgbClr val="000000"/>
                </a:solidFill>
              </a:rPr>
              <a:t> are defined to suit wide range of applications. Each profile adds a new set of algorithms and a level specifies the range of parameters like image size, frame rates etc.</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It supports </a:t>
            </a:r>
            <a:r>
              <a:rPr lang="en" sz="1400">
                <a:solidFill>
                  <a:srgbClr val="FF0000"/>
                </a:solidFill>
              </a:rPr>
              <a:t>scalability</a:t>
            </a:r>
            <a:r>
              <a:rPr lang="en" sz="1400">
                <a:solidFill>
                  <a:srgbClr val="000000"/>
                </a:solidFill>
              </a:rPr>
              <a:t> to provide interoperability between different services and to support receivers with different display capabilities. The bit stream is organized into two or three layers. The bottom layer is the base layer which every receiver must make use of above which are the enhancement layers for high end applications. This finds use in SDTV and HDTV </a:t>
            </a:r>
            <a:r>
              <a:rPr lang="en" sz="1400">
                <a:solidFill>
                  <a:srgbClr val="000000"/>
                </a:solidFill>
              </a:rPr>
              <a:t>applications</a:t>
            </a:r>
            <a:r>
              <a:rPr lang="en" sz="1400">
                <a:solidFill>
                  <a:srgbClr val="000000"/>
                </a:solidFill>
              </a:rPr>
              <a:t>.</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Every MPEG-2 compatible decoder can decode a valid MPEG-1 bit stream i.e. backward compatibility with MPEG-1.</a:t>
            </a:r>
            <a:endParaRPr sz="1400">
              <a:solidFill>
                <a:srgbClr val="000000"/>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MPEG-4  standard</a:t>
            </a:r>
            <a:endParaRPr/>
          </a:p>
        </p:txBody>
      </p:sp>
      <p:sp>
        <p:nvSpPr>
          <p:cNvPr id="474" name="Google Shape;474;p66"/>
          <p:cNvSpPr txBox="1"/>
          <p:nvPr>
            <p:ph idx="1" type="body"/>
          </p:nvPr>
        </p:nvSpPr>
        <p:spPr>
          <a:xfrm>
            <a:off x="311700" y="1505700"/>
            <a:ext cx="8385000" cy="3326400"/>
          </a:xfrm>
          <a:prstGeom prst="rect">
            <a:avLst/>
          </a:prstGeom>
        </p:spPr>
        <p:txBody>
          <a:bodyPr anchorCtr="0" anchor="t" bIns="91425" lIns="91425" spcFirstLastPara="1" rIns="91425" wrap="square" tIns="91425">
            <a:noAutofit/>
          </a:bodyPr>
          <a:lstStyle/>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Unlike MPEG-1 &amp; MPEG-2, MPEG-4 was not confined to rectangular sized pictures. It adopted an </a:t>
            </a:r>
            <a:r>
              <a:rPr lang="en" sz="1400">
                <a:solidFill>
                  <a:srgbClr val="FF0000"/>
                </a:solidFill>
              </a:rPr>
              <a:t>obje</a:t>
            </a:r>
            <a:r>
              <a:rPr lang="en" sz="1400">
                <a:solidFill>
                  <a:srgbClr val="FF0000"/>
                </a:solidFill>
              </a:rPr>
              <a:t>ct based coding</a:t>
            </a:r>
            <a:r>
              <a:rPr lang="en" sz="1400">
                <a:solidFill>
                  <a:srgbClr val="000000"/>
                </a:solidFill>
              </a:rPr>
              <a:t> concept to individually encode and transmit arbitrarily shaped and dynamically changing individual audio-visual objects in a video sequence.</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It addressed very low bit rate coding (5 - 64 Kbits/sec) to 2 Mbits/sec for TV/film applications.</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It has a wide range of applications including internet streaming, wireless video, digital video cameras, mobile phones etc.</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It has an ability to </a:t>
            </a:r>
            <a:r>
              <a:rPr lang="en" sz="1400">
                <a:solidFill>
                  <a:srgbClr val="FF0000"/>
                </a:solidFill>
              </a:rPr>
              <a:t>encode multiple views</a:t>
            </a:r>
            <a:r>
              <a:rPr lang="en" sz="1400">
                <a:solidFill>
                  <a:srgbClr val="000000"/>
                </a:solidFill>
              </a:rPr>
              <a:t>, for example stereoscopic video.</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An important feature of MPEG-4 is </a:t>
            </a:r>
            <a:r>
              <a:rPr lang="en" sz="1400">
                <a:solidFill>
                  <a:srgbClr val="FF0000"/>
                </a:solidFill>
              </a:rPr>
              <a:t>sprite coding</a:t>
            </a:r>
            <a:r>
              <a:rPr lang="en" sz="1400">
                <a:solidFill>
                  <a:srgbClr val="000000"/>
                </a:solidFill>
              </a:rPr>
              <a:t>. Sprite assumes a flat and static background. Using video segmentation algorithms to extract the foreground and background, the background is encoded separately and only transmitted once before the foreground.</a:t>
            </a:r>
            <a:endParaRPr sz="1400">
              <a:solidFill>
                <a:srgbClr val="000000"/>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H.264  standard</a:t>
            </a:r>
            <a:endParaRPr/>
          </a:p>
        </p:txBody>
      </p:sp>
      <p:sp>
        <p:nvSpPr>
          <p:cNvPr id="480" name="Google Shape;480;p67"/>
          <p:cNvSpPr txBox="1"/>
          <p:nvPr>
            <p:ph idx="1" type="body"/>
          </p:nvPr>
        </p:nvSpPr>
        <p:spPr>
          <a:xfrm>
            <a:off x="311700" y="1505700"/>
            <a:ext cx="8314500" cy="3076200"/>
          </a:xfrm>
          <a:prstGeom prst="rect">
            <a:avLst/>
          </a:prstGeom>
        </p:spPr>
        <p:txBody>
          <a:bodyPr anchorCtr="0" anchor="t" bIns="91425" lIns="91425" spcFirstLastPara="1" rIns="91425" wrap="square" tIns="91425">
            <a:noAutofit/>
          </a:bodyPr>
          <a:lstStyle/>
          <a:p>
            <a:pPr indent="0" lvl="0" marL="457200" marR="0" rtl="0" algn="just">
              <a:lnSpc>
                <a:spcPct val="115000"/>
              </a:lnSpc>
              <a:spcBef>
                <a:spcPts val="0"/>
              </a:spcBef>
              <a:spcAft>
                <a:spcPts val="0"/>
              </a:spcAft>
              <a:buNone/>
            </a:pPr>
            <a:r>
              <a:rPr lang="en" sz="1400">
                <a:solidFill>
                  <a:srgbClr val="000000"/>
                </a:solidFill>
              </a:rPr>
              <a:t>The main features of H.264 standard are as follows:</a:t>
            </a:r>
            <a:endParaRPr sz="1400">
              <a:solidFill>
                <a:srgbClr val="000000"/>
              </a:solidFill>
            </a:endParaRPr>
          </a:p>
          <a:p>
            <a:pPr indent="-317500" lvl="0" marL="457200" marR="0" rtl="0" algn="just">
              <a:lnSpc>
                <a:spcPct val="115000"/>
              </a:lnSpc>
              <a:spcBef>
                <a:spcPts val="1600"/>
              </a:spcBef>
              <a:spcAft>
                <a:spcPts val="0"/>
              </a:spcAft>
              <a:buClr>
                <a:srgbClr val="000000"/>
              </a:buClr>
              <a:buSzPts val="1400"/>
              <a:buChar char="●"/>
            </a:pPr>
            <a:r>
              <a:rPr lang="en" sz="1400">
                <a:solidFill>
                  <a:srgbClr val="000000"/>
                </a:solidFill>
              </a:rPr>
              <a:t>Improved motion estimation upto quarter- pixel accuracy</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Use of </a:t>
            </a:r>
            <a:r>
              <a:rPr lang="en" sz="1400">
                <a:solidFill>
                  <a:srgbClr val="FF0000"/>
                </a:solidFill>
              </a:rPr>
              <a:t>4X4 integer transforms</a:t>
            </a:r>
            <a:r>
              <a:rPr lang="en" sz="1400">
                <a:solidFill>
                  <a:srgbClr val="000000"/>
                </a:solidFill>
              </a:rPr>
              <a:t> in place of 8X8 DCT</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Advanced prediction modes for intracoded and inter-coded frames</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Improved context based arithmetic entropy encoding</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Enhanced compression performance in conversational (like video telephony and video conferencing) and non conversational (like storage, broadcast and streaming) applications</a:t>
            </a:r>
            <a:endParaRPr sz="1400">
              <a:solidFill>
                <a:srgbClr val="000000"/>
              </a:solidFill>
            </a:endParaRPr>
          </a:p>
          <a:p>
            <a:pPr indent="-317500" lvl="0" marL="457200" marR="0" rtl="0" algn="just">
              <a:lnSpc>
                <a:spcPct val="115000"/>
              </a:lnSpc>
              <a:spcBef>
                <a:spcPts val="0"/>
              </a:spcBef>
              <a:spcAft>
                <a:spcPts val="0"/>
              </a:spcAft>
              <a:buClr>
                <a:srgbClr val="000000"/>
              </a:buClr>
              <a:buSzPts val="1400"/>
              <a:buChar char="●"/>
            </a:pPr>
            <a:r>
              <a:rPr lang="en" sz="1400">
                <a:solidFill>
                  <a:srgbClr val="000000"/>
                </a:solidFill>
              </a:rPr>
              <a:t>A </a:t>
            </a:r>
            <a:r>
              <a:rPr lang="en" sz="1400">
                <a:solidFill>
                  <a:srgbClr val="FF0000"/>
                </a:solidFill>
              </a:rPr>
              <a:t>wavelet based filter</a:t>
            </a:r>
            <a:r>
              <a:rPr lang="en" sz="1400">
                <a:solidFill>
                  <a:srgbClr val="000000"/>
                </a:solidFill>
              </a:rPr>
              <a:t> to reduce the artefacts caused because of separate compression of individual macroblocks</a:t>
            </a:r>
            <a:endParaRPr sz="1400">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a:t>
            </a:r>
            <a:r>
              <a:rPr lang="en"/>
              <a:t> and Performance Metrics???</a:t>
            </a:r>
            <a:endParaRPr/>
          </a:p>
        </p:txBody>
      </p:sp>
      <p:sp>
        <p:nvSpPr>
          <p:cNvPr id="486" name="Google Shape;486;p68"/>
          <p:cNvSpPr txBox="1"/>
          <p:nvPr>
            <p:ph idx="4294967295" type="body"/>
          </p:nvPr>
        </p:nvSpPr>
        <p:spPr>
          <a:xfrm>
            <a:off x="311700" y="1505700"/>
            <a:ext cx="8385000" cy="3326400"/>
          </a:xfrm>
          <a:prstGeom prst="rect">
            <a:avLst/>
          </a:prstGeom>
        </p:spPr>
        <p:txBody>
          <a:bodyPr anchorCtr="0" anchor="t" bIns="91425" lIns="91425" spcFirstLastPara="1" rIns="91425" wrap="square" tIns="91425">
            <a:noAutofit/>
          </a:bodyPr>
          <a:lstStyle/>
          <a:p>
            <a:pPr indent="-342900" lvl="0" marL="457200" marR="0" rtl="0" algn="just">
              <a:lnSpc>
                <a:spcPct val="115000"/>
              </a:lnSpc>
              <a:spcBef>
                <a:spcPts val="0"/>
              </a:spcBef>
              <a:spcAft>
                <a:spcPts val="0"/>
              </a:spcAft>
              <a:buClr>
                <a:srgbClr val="000000"/>
              </a:buClr>
              <a:buSzPts val="1800"/>
              <a:buChar char="●"/>
            </a:pPr>
            <a:r>
              <a:rPr lang="en" sz="1800">
                <a:solidFill>
                  <a:srgbClr val="000000"/>
                </a:solidFill>
              </a:rPr>
              <a:t>Video Codecs cannot be compared based on just the “</a:t>
            </a:r>
            <a:r>
              <a:rPr i="1" lang="en" sz="1800">
                <a:solidFill>
                  <a:srgbClr val="000000"/>
                </a:solidFill>
              </a:rPr>
              <a:t>Compression Ratio”</a:t>
            </a:r>
            <a:r>
              <a:rPr lang="en" sz="1800">
                <a:solidFill>
                  <a:srgbClr val="000000"/>
                </a:solidFill>
              </a:rPr>
              <a:t> or “</a:t>
            </a:r>
            <a:r>
              <a:rPr i="1" lang="en" sz="1800">
                <a:solidFill>
                  <a:srgbClr val="000000"/>
                </a:solidFill>
              </a:rPr>
              <a:t>Encoding/Decoding Time”</a:t>
            </a:r>
            <a:endParaRPr i="1" sz="1800">
              <a:solidFill>
                <a:srgbClr val="000000"/>
              </a:solidFill>
            </a:endParaRPr>
          </a:p>
          <a:p>
            <a:pPr indent="-342900" lvl="0" marL="457200" marR="0" rtl="0" algn="just">
              <a:lnSpc>
                <a:spcPct val="115000"/>
              </a:lnSpc>
              <a:spcBef>
                <a:spcPts val="0"/>
              </a:spcBef>
              <a:spcAft>
                <a:spcPts val="0"/>
              </a:spcAft>
              <a:buClr>
                <a:srgbClr val="000000"/>
              </a:buClr>
              <a:buSzPts val="1800"/>
              <a:buChar char="●"/>
            </a:pPr>
            <a:r>
              <a:rPr lang="en" sz="1800">
                <a:solidFill>
                  <a:srgbClr val="000000"/>
                </a:solidFill>
              </a:rPr>
              <a:t>Resultant </a:t>
            </a:r>
            <a:r>
              <a:rPr b="1" lang="en" sz="1800">
                <a:solidFill>
                  <a:srgbClr val="000000"/>
                </a:solidFill>
              </a:rPr>
              <a:t>Video Quality</a:t>
            </a:r>
            <a:r>
              <a:rPr lang="en" sz="1800">
                <a:solidFill>
                  <a:srgbClr val="000000"/>
                </a:solidFill>
              </a:rPr>
              <a:t> and </a:t>
            </a:r>
            <a:r>
              <a:rPr b="1" lang="en" sz="1800">
                <a:solidFill>
                  <a:srgbClr val="000000"/>
                </a:solidFill>
              </a:rPr>
              <a:t>Compression Artifacts</a:t>
            </a:r>
            <a:r>
              <a:rPr lang="en" sz="1800">
                <a:solidFill>
                  <a:srgbClr val="000000"/>
                </a:solidFill>
              </a:rPr>
              <a:t> are major factor which cannot be easily quantified </a:t>
            </a:r>
            <a:endParaRPr sz="1800">
              <a:solidFill>
                <a:srgbClr val="000000"/>
              </a:solidFill>
            </a:endParaRPr>
          </a:p>
          <a:p>
            <a:pPr indent="-342900" lvl="0" marL="457200" marR="0" rtl="0" algn="just">
              <a:lnSpc>
                <a:spcPct val="115000"/>
              </a:lnSpc>
              <a:spcBef>
                <a:spcPts val="0"/>
              </a:spcBef>
              <a:spcAft>
                <a:spcPts val="0"/>
              </a:spcAft>
              <a:buClr>
                <a:srgbClr val="000000"/>
              </a:buClr>
              <a:buSzPts val="1800"/>
              <a:buChar char="●"/>
            </a:pPr>
            <a:r>
              <a:rPr lang="en" sz="1800">
                <a:solidFill>
                  <a:srgbClr val="000000"/>
                </a:solidFill>
              </a:rPr>
              <a:t>Industries use various codecs depending on their use cases</a:t>
            </a:r>
            <a:endParaRPr sz="1800">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6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of Video Compression?</a:t>
            </a:r>
            <a:endParaRPr/>
          </a:p>
        </p:txBody>
      </p:sp>
      <p:sp>
        <p:nvSpPr>
          <p:cNvPr id="492" name="Google Shape;492;p69"/>
          <p:cNvSpPr txBox="1"/>
          <p:nvPr/>
        </p:nvSpPr>
        <p:spPr>
          <a:xfrm>
            <a:off x="284475" y="1408850"/>
            <a:ext cx="8697000" cy="3522000"/>
          </a:xfrm>
          <a:prstGeom prst="rect">
            <a:avLst/>
          </a:prstGeom>
          <a:noFill/>
          <a:ln>
            <a:noFill/>
          </a:ln>
        </p:spPr>
        <p:txBody>
          <a:bodyPr anchorCtr="0" anchor="t" bIns="91425" lIns="91425" spcFirstLastPara="1" rIns="91425" wrap="square" tIns="91425">
            <a:noAutofit/>
          </a:bodyPr>
          <a:lstStyle/>
          <a:p>
            <a:pPr indent="-330200" lvl="0" marL="457200" rtl="0" algn="just">
              <a:lnSpc>
                <a:spcPct val="115000"/>
              </a:lnSpc>
              <a:spcBef>
                <a:spcPts val="500"/>
              </a:spcBef>
              <a:spcAft>
                <a:spcPts val="0"/>
              </a:spcAft>
              <a:buSzPts val="1600"/>
              <a:buChar char="●"/>
            </a:pPr>
            <a:r>
              <a:rPr lang="en" sz="1600"/>
              <a:t>The most popular </a:t>
            </a:r>
            <a:r>
              <a:rPr lang="en" sz="1600">
                <a:uFill>
                  <a:noFill/>
                </a:uFill>
                <a:hlinkClick r:id="rId3"/>
              </a:rPr>
              <a:t>video coding standards</a:t>
            </a:r>
            <a:r>
              <a:rPr lang="en" sz="1600"/>
              <a:t> used for codecs have been the </a:t>
            </a:r>
            <a:r>
              <a:rPr lang="en" sz="1600">
                <a:uFill>
                  <a:noFill/>
                </a:uFill>
                <a:hlinkClick r:id="rId4"/>
              </a:rPr>
              <a:t>MPEG</a:t>
            </a:r>
            <a:r>
              <a:rPr lang="en" sz="1600"/>
              <a:t> standards. </a:t>
            </a:r>
            <a:endParaRPr sz="1600"/>
          </a:p>
          <a:p>
            <a:pPr indent="-330200" lvl="0" marL="457200" rtl="0" algn="just">
              <a:lnSpc>
                <a:spcPct val="115000"/>
              </a:lnSpc>
              <a:spcBef>
                <a:spcPts val="0"/>
              </a:spcBef>
              <a:spcAft>
                <a:spcPts val="0"/>
              </a:spcAft>
              <a:buSzPts val="1600"/>
              <a:buChar char="●"/>
            </a:pPr>
            <a:r>
              <a:rPr lang="en" sz="1600"/>
              <a:t>The most widely used video coding format, as of 2016, is </a:t>
            </a:r>
            <a:r>
              <a:rPr lang="en" sz="1600">
                <a:uFill>
                  <a:noFill/>
                </a:uFill>
                <a:hlinkClick r:id="rId5"/>
              </a:rPr>
              <a:t>H.264/MPEG-4 AVC</a:t>
            </a:r>
            <a:r>
              <a:rPr lang="en" sz="1600"/>
              <a:t> (</a:t>
            </a:r>
            <a:r>
              <a:rPr lang="en" sz="1600"/>
              <a:t>2003)</a:t>
            </a:r>
            <a:r>
              <a:rPr lang="en" sz="1600"/>
              <a:t>. </a:t>
            </a:r>
            <a:endParaRPr sz="1600"/>
          </a:p>
          <a:p>
            <a:pPr indent="-330200" lvl="0" marL="457200" rtl="0" algn="just">
              <a:lnSpc>
                <a:spcPct val="115000"/>
              </a:lnSpc>
              <a:spcBef>
                <a:spcPts val="0"/>
              </a:spcBef>
              <a:spcAft>
                <a:spcPts val="0"/>
              </a:spcAft>
              <a:buSzPts val="1600"/>
              <a:buChar char="●"/>
            </a:pPr>
            <a:r>
              <a:rPr lang="en" sz="1600"/>
              <a:t>H.264 is the used in </a:t>
            </a:r>
            <a:r>
              <a:rPr lang="en" sz="1600">
                <a:uFill>
                  <a:noFill/>
                </a:uFill>
                <a:hlinkClick r:id="rId6"/>
              </a:rPr>
              <a:t>Blu-ray Discs</a:t>
            </a:r>
            <a:r>
              <a:rPr lang="en" sz="1600"/>
              <a:t>, </a:t>
            </a:r>
            <a:r>
              <a:rPr lang="en" sz="1600">
                <a:uFill>
                  <a:noFill/>
                </a:uFill>
                <a:hlinkClick r:id="rId7"/>
              </a:rPr>
              <a:t>YouTube</a:t>
            </a:r>
            <a:r>
              <a:rPr lang="en" sz="1600"/>
              <a:t>, </a:t>
            </a:r>
            <a:r>
              <a:rPr lang="en" sz="1600">
                <a:uFill>
                  <a:noFill/>
                </a:uFill>
                <a:hlinkClick r:id="rId8"/>
              </a:rPr>
              <a:t>Netflix</a:t>
            </a:r>
            <a:r>
              <a:rPr lang="en" sz="1600"/>
              <a:t>, </a:t>
            </a:r>
            <a:r>
              <a:rPr lang="en" sz="1600">
                <a:uFill>
                  <a:noFill/>
                </a:uFill>
                <a:hlinkClick r:id="rId9"/>
              </a:rPr>
              <a:t>Vimeo</a:t>
            </a:r>
            <a:r>
              <a:rPr lang="en" sz="1600"/>
              <a:t>, </a:t>
            </a:r>
            <a:r>
              <a:rPr lang="en" sz="1600">
                <a:uFill>
                  <a:noFill/>
                </a:uFill>
                <a:hlinkClick r:id="rId10"/>
              </a:rPr>
              <a:t>iTunes Store</a:t>
            </a:r>
            <a:r>
              <a:rPr lang="en" sz="1600"/>
              <a:t>, </a:t>
            </a:r>
            <a:r>
              <a:rPr lang="en" sz="1600">
                <a:uFill>
                  <a:noFill/>
                </a:uFill>
                <a:hlinkClick r:id="rId11"/>
              </a:rPr>
              <a:t>Adobe Flash Player</a:t>
            </a:r>
            <a:r>
              <a:rPr lang="en" sz="1600"/>
              <a:t> and </a:t>
            </a:r>
            <a:r>
              <a:rPr lang="en" sz="1600">
                <a:uFill>
                  <a:noFill/>
                </a:uFill>
                <a:hlinkClick r:id="rId12"/>
              </a:rPr>
              <a:t>HDTV</a:t>
            </a:r>
            <a:r>
              <a:rPr lang="en" sz="1600"/>
              <a:t> </a:t>
            </a:r>
            <a:r>
              <a:rPr lang="en" sz="1600"/>
              <a:t>television </a:t>
            </a:r>
            <a:r>
              <a:rPr lang="en" sz="1600"/>
              <a:t>broadcasts.</a:t>
            </a:r>
            <a:endParaRPr sz="1600"/>
          </a:p>
          <a:p>
            <a:pPr indent="-330200" lvl="0" marL="457200" rtl="0" algn="just">
              <a:lnSpc>
                <a:spcPct val="115000"/>
              </a:lnSpc>
              <a:spcBef>
                <a:spcPts val="0"/>
              </a:spcBef>
              <a:spcAft>
                <a:spcPts val="0"/>
              </a:spcAft>
              <a:buSzPts val="1600"/>
              <a:buChar char="●"/>
            </a:pPr>
            <a:r>
              <a:rPr lang="en" sz="1600"/>
              <a:t>AVC has been succeeded by </a:t>
            </a:r>
            <a:r>
              <a:rPr lang="en" sz="1600">
                <a:uFill>
                  <a:noFill/>
                </a:uFill>
                <a:hlinkClick r:id="rId13"/>
              </a:rPr>
              <a:t>HEVC</a:t>
            </a:r>
            <a:r>
              <a:rPr lang="en" sz="1600"/>
              <a:t>/</a:t>
            </a:r>
            <a:r>
              <a:rPr lang="en" sz="1600"/>
              <a:t>H.265 (</a:t>
            </a:r>
            <a:r>
              <a:rPr lang="en" sz="1600"/>
              <a:t>2013),</a:t>
            </a:r>
            <a:r>
              <a:rPr lang="en" sz="1600"/>
              <a:t> it is currently heavily </a:t>
            </a:r>
            <a:r>
              <a:rPr lang="en" sz="1600"/>
              <a:t>patented.</a:t>
            </a:r>
            <a:endParaRPr sz="1600"/>
          </a:p>
          <a:p>
            <a:pPr indent="-330200" lvl="0" marL="457200" rtl="0" algn="just">
              <a:lnSpc>
                <a:spcPct val="115000"/>
              </a:lnSpc>
              <a:spcBef>
                <a:spcPts val="0"/>
              </a:spcBef>
              <a:spcAft>
                <a:spcPts val="0"/>
              </a:spcAft>
              <a:buSzPts val="1600"/>
              <a:buChar char="●"/>
            </a:pPr>
            <a:r>
              <a:rPr lang="en" sz="1600"/>
              <a:t>MPEG also working on many future standards like VVC/H.266, MPEG-5 Part 1/EVC and MPEG-5 Part 2/LCEVC, all of which are expected to release in 2020/2021</a:t>
            </a:r>
            <a:endParaRPr sz="1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 Changing </a:t>
            </a:r>
            <a:r>
              <a:rPr lang="en"/>
              <a:t>Applications</a:t>
            </a:r>
            <a:endParaRPr/>
          </a:p>
        </p:txBody>
      </p:sp>
      <p:sp>
        <p:nvSpPr>
          <p:cNvPr id="498" name="Google Shape;498;p70"/>
          <p:cNvSpPr txBox="1"/>
          <p:nvPr/>
        </p:nvSpPr>
        <p:spPr>
          <a:xfrm>
            <a:off x="325125" y="1503675"/>
            <a:ext cx="8520600" cy="34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Applications and Requirements of Video Codecs are ever changing with new uses and each needed their special codecs</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Video Calling </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Live Streaming (Sports and TV)</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Sensor data</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Game Streaming</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180° and 360° Video</a:t>
            </a:r>
            <a:endParaRPr sz="1800">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latin typeface="Roboto"/>
                <a:ea typeface="Roboto"/>
                <a:cs typeface="Roboto"/>
                <a:sym typeface="Roboto"/>
              </a:rPr>
              <a:t>Virtual Reality Content</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1"/>
          <p:cNvSpPr txBox="1"/>
          <p:nvPr>
            <p:ph type="title"/>
          </p:nvPr>
        </p:nvSpPr>
        <p:spPr>
          <a:xfrm>
            <a:off x="558725" y="169700"/>
            <a:ext cx="7175400" cy="354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200"/>
              <a:t>Thank You !!!!</a:t>
            </a:r>
            <a:endParaRPr sz="7200"/>
          </a:p>
          <a:p>
            <a:pPr indent="0" lvl="0" marL="0" rtl="0" algn="l">
              <a:spcBef>
                <a:spcPts val="0"/>
              </a:spcBef>
              <a:spcAft>
                <a:spcPts val="0"/>
              </a:spcAft>
              <a:buNone/>
            </a:pPr>
            <a:r>
              <a:t/>
            </a:r>
            <a:endParaRPr sz="7200"/>
          </a:p>
        </p:txBody>
      </p:sp>
      <p:sp>
        <p:nvSpPr>
          <p:cNvPr id="504" name="Google Shape;504;p71"/>
          <p:cNvSpPr txBox="1"/>
          <p:nvPr>
            <p:ph idx="4294967295" type="subTitle"/>
          </p:nvPr>
        </p:nvSpPr>
        <p:spPr>
          <a:xfrm>
            <a:off x="3997000" y="2836725"/>
            <a:ext cx="4493100" cy="1981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solidFill>
                  <a:srgbClr val="000000"/>
                </a:solidFill>
                <a:latin typeface="Bree Serif"/>
                <a:ea typeface="Bree Serif"/>
                <a:cs typeface="Bree Serif"/>
                <a:sym typeface="Bree Serif"/>
              </a:rPr>
              <a:t>All Question and Queries to:</a:t>
            </a:r>
            <a:endParaRPr sz="2400">
              <a:solidFill>
                <a:srgbClr val="000000"/>
              </a:solidFill>
              <a:latin typeface="Bree Serif"/>
              <a:ea typeface="Bree Serif"/>
              <a:cs typeface="Bree Serif"/>
              <a:sym typeface="Bree Serif"/>
            </a:endParaRPr>
          </a:p>
          <a:p>
            <a:pPr indent="0" lvl="0" marL="0" rtl="0" algn="l">
              <a:lnSpc>
                <a:spcPct val="100000"/>
              </a:lnSpc>
              <a:spcBef>
                <a:spcPts val="0"/>
              </a:spcBef>
              <a:spcAft>
                <a:spcPts val="0"/>
              </a:spcAft>
              <a:buNone/>
            </a:pPr>
            <a:r>
              <a:rPr b="1" i="1" lang="en" sz="2400">
                <a:solidFill>
                  <a:srgbClr val="000000"/>
                </a:solidFill>
                <a:latin typeface="Bree Serif"/>
                <a:ea typeface="Bree Serif"/>
                <a:cs typeface="Bree Serif"/>
                <a:sym typeface="Bree Serif"/>
              </a:rPr>
              <a:t>Himali Singh (160003020)</a:t>
            </a:r>
            <a:endParaRPr b="1" i="1" sz="2400">
              <a:solidFill>
                <a:srgbClr val="000000"/>
              </a:solidFill>
              <a:latin typeface="Bree Serif"/>
              <a:ea typeface="Bree Serif"/>
              <a:cs typeface="Bree Serif"/>
              <a:sym typeface="Bree Serif"/>
            </a:endParaRPr>
          </a:p>
          <a:p>
            <a:pPr indent="0" lvl="0" marL="0" rtl="0" algn="l">
              <a:lnSpc>
                <a:spcPct val="100000"/>
              </a:lnSpc>
              <a:spcBef>
                <a:spcPts val="0"/>
              </a:spcBef>
              <a:spcAft>
                <a:spcPts val="0"/>
              </a:spcAft>
              <a:buNone/>
            </a:pPr>
            <a:r>
              <a:rPr b="1" i="1" lang="en" sz="2400">
                <a:solidFill>
                  <a:srgbClr val="000000"/>
                </a:solidFill>
                <a:latin typeface="Bree Serif"/>
                <a:ea typeface="Bree Serif"/>
                <a:cs typeface="Bree Serif"/>
                <a:sym typeface="Bree Serif"/>
              </a:rPr>
              <a:t>Khushboo Ahuja(160002024)</a:t>
            </a:r>
            <a:endParaRPr b="1" i="1" sz="2400">
              <a:solidFill>
                <a:srgbClr val="000000"/>
              </a:solidFill>
              <a:latin typeface="Bree Serif"/>
              <a:ea typeface="Bree Serif"/>
              <a:cs typeface="Bree Serif"/>
              <a:sym typeface="Bree Serif"/>
            </a:endParaRPr>
          </a:p>
          <a:p>
            <a:pPr indent="0" lvl="0" marL="0" rtl="0" algn="l">
              <a:spcBef>
                <a:spcPts val="0"/>
              </a:spcBef>
              <a:spcAft>
                <a:spcPts val="1600"/>
              </a:spcAft>
              <a:buNone/>
            </a:pPr>
            <a:r>
              <a:rPr b="1" i="1" lang="en" sz="2400">
                <a:solidFill>
                  <a:srgbClr val="000000"/>
                </a:solidFill>
                <a:latin typeface="Bree Serif"/>
                <a:ea typeface="Bree Serif"/>
                <a:cs typeface="Bree Serif"/>
                <a:sym typeface="Bree Serif"/>
              </a:rPr>
              <a:t>Naman Singhal(160001038)</a:t>
            </a:r>
            <a:endParaRPr b="1" i="1" sz="2400">
              <a:solidFill>
                <a:srgbClr val="000000"/>
              </a:solidFill>
              <a:latin typeface="Bree Serif"/>
              <a:ea typeface="Bree Serif"/>
              <a:cs typeface="Bree Serif"/>
              <a:sym typeface="Bree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25" y="211825"/>
            <a:ext cx="3706500" cy="10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Frame &amp; Frame Rate</a:t>
            </a:r>
            <a:endParaRPr/>
          </a:p>
        </p:txBody>
      </p:sp>
      <p:sp>
        <p:nvSpPr>
          <p:cNvPr id="99" name="Google Shape;99;p18"/>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In filmmaking, video production, animation, and related fields, a </a:t>
            </a:r>
            <a:r>
              <a:rPr lang="en" sz="1500">
                <a:solidFill>
                  <a:srgbClr val="FF0000"/>
                </a:solidFill>
              </a:rPr>
              <a:t>frame</a:t>
            </a:r>
            <a:r>
              <a:rPr lang="en" sz="1500">
                <a:solidFill>
                  <a:srgbClr val="000000"/>
                </a:solidFill>
              </a:rPr>
              <a:t> is one of the many still images which compose the complete moving picture.</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FF0000"/>
                </a:solidFill>
              </a:rPr>
              <a:t>Frame rate</a:t>
            </a:r>
            <a:r>
              <a:rPr lang="en" sz="1500">
                <a:solidFill>
                  <a:srgbClr val="000000"/>
                </a:solidFill>
              </a:rPr>
              <a:t> is the frequency (rate) at which consecutive frames appear on a display.</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Frame rate is expressed in frames per second or FPS.</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human visual system can process 10 to 12 images per second and perceive them individually, while higher rates are perceived as motion.</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industry standard of frame rate for films is 24 FPS</a:t>
            </a:r>
            <a:endParaRPr sz="1050">
              <a:solidFill>
                <a:srgbClr val="222222"/>
              </a:solidFill>
              <a:highlight>
                <a:schemeClr val="lt1"/>
              </a:highlight>
              <a:latin typeface="Arial"/>
              <a:ea typeface="Arial"/>
              <a:cs typeface="Arial"/>
              <a:sym typeface="Arial"/>
            </a:endParaRPr>
          </a:p>
        </p:txBody>
      </p:sp>
      <p:pic>
        <p:nvPicPr>
          <p:cNvPr id="100" name="Google Shape;100;p18"/>
          <p:cNvPicPr preferRelativeResize="0"/>
          <p:nvPr/>
        </p:nvPicPr>
        <p:blipFill>
          <a:blip r:embed="rId3">
            <a:alphaModFix/>
          </a:blip>
          <a:stretch>
            <a:fillRect/>
          </a:stretch>
        </p:blipFill>
        <p:spPr>
          <a:xfrm>
            <a:off x="558338" y="1480575"/>
            <a:ext cx="2924175" cy="2190750"/>
          </a:xfrm>
          <a:prstGeom prst="rect">
            <a:avLst/>
          </a:prstGeom>
          <a:noFill/>
          <a:ln>
            <a:noFill/>
          </a:ln>
        </p:spPr>
      </p:pic>
      <p:sp>
        <p:nvSpPr>
          <p:cNvPr id="101" name="Google Shape;101;p18"/>
          <p:cNvSpPr txBox="1"/>
          <p:nvPr/>
        </p:nvSpPr>
        <p:spPr>
          <a:xfrm>
            <a:off x="81775" y="3671325"/>
            <a:ext cx="4166400" cy="793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solidFill>
                  <a:srgbClr val="222222"/>
                </a:solidFill>
                <a:highlight>
                  <a:srgbClr val="F8F9FA"/>
                </a:highlight>
                <a:latin typeface="Roboto"/>
                <a:ea typeface="Roboto"/>
                <a:cs typeface="Roboto"/>
                <a:sym typeface="Roboto"/>
              </a:rPr>
              <a:t>This animated cartoon is displayed at 12 drawings per second, and the fast motion is on the edge of being objectionably jerky. </a:t>
            </a:r>
            <a:endParaRPr sz="1300">
              <a:latin typeface="Roboto"/>
              <a:ea typeface="Roboto"/>
              <a:cs typeface="Roboto"/>
              <a:sym typeface="Roboto"/>
            </a:endParaRPr>
          </a:p>
        </p:txBody>
      </p:sp>
      <p:sp>
        <p:nvSpPr>
          <p:cNvPr id="102" name="Google Shape;102;p18"/>
          <p:cNvSpPr txBox="1"/>
          <p:nvPr/>
        </p:nvSpPr>
        <p:spPr>
          <a:xfrm>
            <a:off x="2192300" y="4723725"/>
            <a:ext cx="2055600" cy="33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solidFill>
                  <a:srgbClr val="FFFFFF"/>
                </a:solidFill>
                <a:latin typeface="Roboto"/>
                <a:ea typeface="Roboto"/>
                <a:cs typeface="Roboto"/>
                <a:sym typeface="Roboto"/>
              </a:rPr>
              <a:t>GIF Source :  Wikipedia</a:t>
            </a:r>
            <a:endParaRPr i="1" sz="1200">
              <a:solidFill>
                <a:srgbClr val="FFFFFF"/>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7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t>References</a:t>
            </a:r>
            <a:endParaRPr/>
          </a:p>
        </p:txBody>
      </p:sp>
      <p:sp>
        <p:nvSpPr>
          <p:cNvPr id="510" name="Google Shape;510;p72"/>
          <p:cNvSpPr txBox="1"/>
          <p:nvPr>
            <p:ph idx="1" type="body"/>
          </p:nvPr>
        </p:nvSpPr>
        <p:spPr>
          <a:xfrm>
            <a:off x="311700" y="1505700"/>
            <a:ext cx="8314500" cy="3076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222222"/>
              </a:buClr>
              <a:buSzPts val="1400"/>
              <a:buChar char="●"/>
            </a:pPr>
            <a:r>
              <a:rPr i="1" lang="en" sz="1400">
                <a:solidFill>
                  <a:srgbClr val="222222"/>
                </a:solidFill>
                <a:highlight>
                  <a:srgbClr val="FFFFFF"/>
                </a:highlight>
              </a:rPr>
              <a:t>Raid, A.M., Khedr, W.M., El-Dosuky, M.A. and Ahmed, W., 2014. Jpeg image compression using discrete cosine transform-A survey. arXiv preprint arXiv:1405.6147.</a:t>
            </a:r>
            <a:endParaRPr i="1" sz="1400">
              <a:solidFill>
                <a:srgbClr val="222222"/>
              </a:solidFill>
              <a:highlight>
                <a:srgbClr val="FFFFFF"/>
              </a:highlight>
            </a:endParaRPr>
          </a:p>
          <a:p>
            <a:pPr indent="-317500" lvl="0" marL="457200" rtl="0" algn="l">
              <a:spcBef>
                <a:spcPts val="0"/>
              </a:spcBef>
              <a:spcAft>
                <a:spcPts val="0"/>
              </a:spcAft>
              <a:buClr>
                <a:srgbClr val="222222"/>
              </a:buClr>
              <a:buSzPts val="1400"/>
              <a:buChar char="●"/>
            </a:pPr>
            <a:r>
              <a:rPr i="1" lang="en" sz="1400">
                <a:solidFill>
                  <a:srgbClr val="222222"/>
                </a:solidFill>
                <a:highlight>
                  <a:srgbClr val="FFFFFF"/>
                </a:highlight>
              </a:rPr>
              <a:t>CMLAB - Communications and Multimedia Laboratory </a:t>
            </a:r>
            <a:r>
              <a:rPr i="1" lang="en" sz="1400">
                <a:solidFill>
                  <a:srgbClr val="1155CC"/>
                </a:solidFill>
                <a:highlight>
                  <a:srgbClr val="FFFFFF"/>
                </a:highlight>
              </a:rPr>
              <a:t>(</a:t>
            </a:r>
            <a:r>
              <a:rPr i="1" lang="en" sz="1400">
                <a:solidFill>
                  <a:srgbClr val="1155CC"/>
                </a:solidFill>
              </a:rPr>
              <a:t>cmlab.csie.ntu.edu.tw/cml/dsp/training/coding/mpeg1/index.html</a:t>
            </a:r>
            <a:r>
              <a:rPr i="1" lang="en" sz="1400">
                <a:solidFill>
                  <a:srgbClr val="1155CC"/>
                </a:solidFill>
                <a:highlight>
                  <a:srgbClr val="FFFFFF"/>
                </a:highlight>
              </a:rPr>
              <a:t>)</a:t>
            </a:r>
            <a:endParaRPr i="1" sz="1400">
              <a:solidFill>
                <a:srgbClr val="1155CC"/>
              </a:solidFill>
              <a:highlight>
                <a:srgbClr val="FFFFFF"/>
              </a:highlight>
            </a:endParaRPr>
          </a:p>
          <a:p>
            <a:pPr indent="-317500" lvl="0" marL="457200" rtl="0" algn="l">
              <a:spcBef>
                <a:spcPts val="0"/>
              </a:spcBef>
              <a:spcAft>
                <a:spcPts val="0"/>
              </a:spcAft>
              <a:buClr>
                <a:srgbClr val="222222"/>
              </a:buClr>
              <a:buSzPts val="1400"/>
              <a:buChar char="●"/>
            </a:pPr>
            <a:r>
              <a:rPr i="1" lang="en" sz="1400">
                <a:solidFill>
                  <a:srgbClr val="222222"/>
                </a:solidFill>
                <a:highlight>
                  <a:srgbClr val="FFFFFF"/>
                </a:highlight>
              </a:rPr>
              <a:t>NPTEL - National Programme on Technology Enhanced Learning </a:t>
            </a:r>
            <a:r>
              <a:rPr i="1" lang="en" sz="1400">
                <a:solidFill>
                  <a:srgbClr val="1155CC"/>
                </a:solidFill>
              </a:rPr>
              <a:t>(</a:t>
            </a:r>
            <a:r>
              <a:rPr i="1" lang="en" sz="1400">
                <a:solidFill>
                  <a:srgbClr val="1155CC"/>
                </a:solidFill>
                <a:uFill>
                  <a:noFill/>
                </a:uFill>
                <a:hlinkClick r:id="rId3"/>
              </a:rPr>
              <a:t>nptel.ac.in/courses/117105083/</a:t>
            </a:r>
            <a:r>
              <a:rPr i="1" lang="en" sz="1400">
                <a:solidFill>
                  <a:srgbClr val="1155CC"/>
                </a:solidFill>
              </a:rPr>
              <a:t>)</a:t>
            </a:r>
            <a:endParaRPr i="1" sz="1400">
              <a:solidFill>
                <a:srgbClr val="1155CC"/>
              </a:solidFill>
            </a:endParaRPr>
          </a:p>
          <a:p>
            <a:pPr indent="-317500" lvl="0" marL="457200" marR="0" rtl="0" algn="l">
              <a:lnSpc>
                <a:spcPct val="115000"/>
              </a:lnSpc>
              <a:spcBef>
                <a:spcPts val="0"/>
              </a:spcBef>
              <a:spcAft>
                <a:spcPts val="0"/>
              </a:spcAft>
              <a:buClr>
                <a:srgbClr val="222222"/>
              </a:buClr>
              <a:buSzPts val="1400"/>
              <a:buChar char="●"/>
            </a:pPr>
            <a:r>
              <a:rPr i="1" lang="en" sz="1400">
                <a:solidFill>
                  <a:srgbClr val="1155CC"/>
                </a:solidFill>
                <a:highlight>
                  <a:srgbClr val="FFFFFF"/>
                </a:highlight>
                <a:uFill>
                  <a:noFill/>
                </a:uFill>
                <a:hlinkClick r:id="rId4"/>
              </a:rPr>
              <a:t>https://web.stanford.edu/class/ee398a/handouts/lectures/01-EntropyLosslessCoding.pdf</a:t>
            </a:r>
            <a:endParaRPr i="1" sz="1400">
              <a:solidFill>
                <a:srgbClr val="222222"/>
              </a:solidFill>
              <a:highlight>
                <a:srgbClr val="FFFFFF"/>
              </a:highlight>
            </a:endParaRPr>
          </a:p>
          <a:p>
            <a:pPr indent="-317500" lvl="0" marL="457200" marR="0" rtl="0" algn="l">
              <a:lnSpc>
                <a:spcPct val="115000"/>
              </a:lnSpc>
              <a:spcBef>
                <a:spcPts val="0"/>
              </a:spcBef>
              <a:spcAft>
                <a:spcPts val="0"/>
              </a:spcAft>
              <a:buClr>
                <a:srgbClr val="222222"/>
              </a:buClr>
              <a:buSzPts val="1400"/>
              <a:buChar char="●"/>
            </a:pPr>
            <a:r>
              <a:rPr i="1" lang="en" sz="1400">
                <a:solidFill>
                  <a:srgbClr val="222222"/>
                </a:solidFill>
                <a:highlight>
                  <a:srgbClr val="FFFFFF"/>
                </a:highlight>
              </a:rPr>
              <a:t>Raw Video Data - </a:t>
            </a:r>
            <a:r>
              <a:rPr i="1" lang="en" sz="1400">
                <a:solidFill>
                  <a:srgbClr val="1155CC"/>
                </a:solidFill>
                <a:highlight>
                  <a:srgbClr val="FFFFFF"/>
                </a:highlight>
                <a:uFill>
                  <a:noFill/>
                </a:uFill>
                <a:hlinkClick r:id="rId5"/>
              </a:rPr>
              <a:t>http://trace.eas.asu.edu/yuv</a:t>
            </a:r>
            <a:r>
              <a:rPr i="1" lang="en" sz="1400">
                <a:solidFill>
                  <a:srgbClr val="222222"/>
                </a:solidFill>
                <a:highlight>
                  <a:srgbClr val="FFFFFF"/>
                </a:highlight>
                <a:uFill>
                  <a:noFill/>
                </a:uFill>
                <a:hlinkClick r:id="rId6"/>
              </a:rPr>
              <a:t>/</a:t>
            </a:r>
            <a:r>
              <a:rPr i="1" lang="en" sz="1400">
                <a:solidFill>
                  <a:srgbClr val="222222"/>
                </a:solidFill>
                <a:highlight>
                  <a:srgbClr val="FFFFFF"/>
                </a:highlight>
              </a:rPr>
              <a:t> </a:t>
            </a:r>
            <a:endParaRPr i="1" sz="1400">
              <a:solidFill>
                <a:srgbClr val="222222"/>
              </a:solidFill>
              <a:highlight>
                <a:srgbClr val="FFFFFF"/>
              </a:highlight>
            </a:endParaRPr>
          </a:p>
          <a:p>
            <a:pPr indent="-317500" lvl="0" marL="457200" marR="0" rtl="0" algn="l">
              <a:lnSpc>
                <a:spcPct val="115000"/>
              </a:lnSpc>
              <a:spcBef>
                <a:spcPts val="0"/>
              </a:spcBef>
              <a:spcAft>
                <a:spcPts val="0"/>
              </a:spcAft>
              <a:buClr>
                <a:srgbClr val="222222"/>
              </a:buClr>
              <a:buSzPts val="1400"/>
              <a:buChar char="●"/>
            </a:pPr>
            <a:r>
              <a:rPr i="1" lang="en" sz="1400">
                <a:solidFill>
                  <a:srgbClr val="222222"/>
                </a:solidFill>
                <a:highlight>
                  <a:srgbClr val="FFFFFF"/>
                </a:highlight>
              </a:rPr>
              <a:t>Wikipedia.org</a:t>
            </a:r>
            <a:endParaRPr i="1" sz="1400">
              <a:solidFill>
                <a:srgbClr val="222222"/>
              </a:solidFill>
              <a:highlight>
                <a:srgbClr val="FFFFFF"/>
              </a:highlight>
            </a:endParaRPr>
          </a:p>
          <a:p>
            <a:pPr indent="-317500" lvl="0" marL="457200" marR="0" rtl="0" algn="l">
              <a:lnSpc>
                <a:spcPct val="115000"/>
              </a:lnSpc>
              <a:spcBef>
                <a:spcPts val="0"/>
              </a:spcBef>
              <a:spcAft>
                <a:spcPts val="0"/>
              </a:spcAft>
              <a:buClr>
                <a:srgbClr val="222222"/>
              </a:buClr>
              <a:buSzPts val="1400"/>
              <a:buChar char="●"/>
            </a:pPr>
            <a:r>
              <a:rPr i="1" lang="en" sz="1400">
                <a:solidFill>
                  <a:srgbClr val="222222"/>
                </a:solidFill>
                <a:highlight>
                  <a:srgbClr val="FFFFFF"/>
                </a:highlight>
              </a:rPr>
              <a:t>ScienceDirect</a:t>
            </a:r>
            <a:r>
              <a:rPr i="1" lang="en" sz="1400">
                <a:solidFill>
                  <a:srgbClr val="1155CC"/>
                </a:solidFill>
                <a:highlight>
                  <a:srgbClr val="FFFFFF"/>
                </a:highlight>
              </a:rPr>
              <a:t> (</a:t>
            </a:r>
            <a:r>
              <a:rPr i="1" lang="en" sz="1400">
                <a:solidFill>
                  <a:srgbClr val="1155CC"/>
                </a:solidFill>
                <a:highlight>
                  <a:srgbClr val="FFFFFF"/>
                </a:highlight>
                <a:uFill>
                  <a:noFill/>
                </a:uFill>
                <a:hlinkClick r:id="rId7"/>
              </a:rPr>
              <a:t>https://www.sciencedirect.com/topics/engineering/uniform-quantization</a:t>
            </a:r>
            <a:r>
              <a:rPr i="1" lang="en" sz="1400">
                <a:solidFill>
                  <a:srgbClr val="1155CC"/>
                </a:solidFill>
                <a:highlight>
                  <a:srgbClr val="FFFFFF"/>
                </a:highlight>
              </a:rPr>
              <a:t>)</a:t>
            </a:r>
            <a:endParaRPr i="1" sz="1400">
              <a:solidFill>
                <a:srgbClr val="1155CC"/>
              </a:solidFill>
            </a:endParaRPr>
          </a:p>
          <a:p>
            <a:pPr indent="0" lvl="0" marL="0" rtl="0" algn="l">
              <a:lnSpc>
                <a:spcPct val="100000"/>
              </a:lnSpc>
              <a:spcBef>
                <a:spcPts val="1000"/>
              </a:spcBef>
              <a:spcAft>
                <a:spcPts val="0"/>
              </a:spcAft>
              <a:buNone/>
            </a:pPr>
            <a:r>
              <a:t/>
            </a:r>
            <a:endParaRPr i="1" sz="1400"/>
          </a:p>
          <a:p>
            <a:pPr indent="0" lvl="0" marL="0" rtl="0" algn="l">
              <a:lnSpc>
                <a:spcPct val="100000"/>
              </a:lnSpc>
              <a:spcBef>
                <a:spcPts val="0"/>
              </a:spcBef>
              <a:spcAft>
                <a:spcPts val="0"/>
              </a:spcAft>
              <a:buNone/>
            </a:pPr>
            <a:r>
              <a:t/>
            </a:r>
            <a:endParaRPr i="1" sz="1400"/>
          </a:p>
          <a:p>
            <a:pPr indent="0" lvl="0" marL="0" rtl="0" algn="l">
              <a:lnSpc>
                <a:spcPct val="100000"/>
              </a:lnSpc>
              <a:spcBef>
                <a:spcPts val="0"/>
              </a:spcBef>
              <a:spcAft>
                <a:spcPts val="0"/>
              </a:spcAft>
              <a:buNone/>
            </a:pPr>
            <a:r>
              <a:t/>
            </a:r>
            <a:endParaRPr i="1" sz="1400"/>
          </a:p>
          <a:p>
            <a:pPr indent="0" lvl="0" marL="0" rtl="0" algn="l">
              <a:spcBef>
                <a:spcPts val="0"/>
              </a:spcBef>
              <a:spcAft>
                <a:spcPts val="0"/>
              </a:spcAft>
              <a:buNone/>
            </a:pPr>
            <a:r>
              <a:t/>
            </a:r>
            <a:endParaRPr sz="1400"/>
          </a:p>
          <a:p>
            <a:pPr indent="0" lvl="0" marL="0" rtl="0" algn="l">
              <a:spcBef>
                <a:spcPts val="1000"/>
              </a:spcBef>
              <a:spcAft>
                <a:spcPts val="100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25" y="119375"/>
            <a:ext cx="3706500" cy="73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Refresh Rate</a:t>
            </a:r>
            <a:endParaRPr/>
          </a:p>
        </p:txBody>
      </p:sp>
      <p:sp>
        <p:nvSpPr>
          <p:cNvPr id="108" name="Google Shape;108;p19"/>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N</a:t>
            </a:r>
            <a:r>
              <a:rPr lang="en" sz="1500">
                <a:solidFill>
                  <a:srgbClr val="000000"/>
                </a:solidFill>
              </a:rPr>
              <a:t>umber of times in a second that a display hardware updates its buffer.</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The refresh rate includes the repeated drawing of identical frames, while frame rate measures how often a video source can feed an entire frame of new data to a display.</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For eg., most movie projectors advance from one frame to the next one 24 times each second. But each frame is illuminated two or three times before the next frame is projected. As a result, the movie projector runs at 24 frames per second, but has a 48 or 72 Hz refresh rate.</a:t>
            </a:r>
            <a:endParaRPr sz="1050">
              <a:solidFill>
                <a:srgbClr val="222222"/>
              </a:solidFill>
              <a:highlight>
                <a:schemeClr val="lt1"/>
              </a:highlight>
              <a:latin typeface="Arial"/>
              <a:ea typeface="Arial"/>
              <a:cs typeface="Arial"/>
              <a:sym typeface="Arial"/>
            </a:endParaRPr>
          </a:p>
        </p:txBody>
      </p:sp>
      <p:sp>
        <p:nvSpPr>
          <p:cNvPr id="109" name="Google Shape;109;p19"/>
          <p:cNvSpPr txBox="1"/>
          <p:nvPr/>
        </p:nvSpPr>
        <p:spPr>
          <a:xfrm>
            <a:off x="2192300" y="4723725"/>
            <a:ext cx="2055600" cy="33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solidFill>
                  <a:srgbClr val="FFFFFF"/>
                </a:solidFill>
                <a:latin typeface="Roboto"/>
                <a:ea typeface="Roboto"/>
                <a:cs typeface="Roboto"/>
                <a:sym typeface="Roboto"/>
              </a:rPr>
              <a:t>GIF Source :  Wikipedia</a:t>
            </a:r>
            <a:endParaRPr i="1" sz="1200">
              <a:solidFill>
                <a:srgbClr val="FFFFFF"/>
              </a:solidFill>
              <a:latin typeface="Roboto"/>
              <a:ea typeface="Roboto"/>
              <a:cs typeface="Roboto"/>
              <a:sym typeface="Roboto"/>
            </a:endParaRPr>
          </a:p>
        </p:txBody>
      </p:sp>
      <p:pic>
        <p:nvPicPr>
          <p:cNvPr id="110" name="Google Shape;110;p19"/>
          <p:cNvPicPr preferRelativeResize="0"/>
          <p:nvPr/>
        </p:nvPicPr>
        <p:blipFill>
          <a:blip r:embed="rId3">
            <a:alphaModFix/>
          </a:blip>
          <a:stretch>
            <a:fillRect/>
          </a:stretch>
        </p:blipFill>
        <p:spPr>
          <a:xfrm>
            <a:off x="605875" y="838325"/>
            <a:ext cx="3158776" cy="3401750"/>
          </a:xfrm>
          <a:prstGeom prst="rect">
            <a:avLst/>
          </a:prstGeom>
          <a:noFill/>
          <a:ln>
            <a:noFill/>
          </a:ln>
        </p:spPr>
      </p:pic>
      <p:sp>
        <p:nvSpPr>
          <p:cNvPr id="111" name="Google Shape;111;p19"/>
          <p:cNvSpPr txBox="1"/>
          <p:nvPr/>
        </p:nvSpPr>
        <p:spPr>
          <a:xfrm>
            <a:off x="157975" y="4265325"/>
            <a:ext cx="4166400" cy="410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highlight>
                  <a:srgbClr val="FFFFFF"/>
                </a:highlight>
                <a:latin typeface="Roboto"/>
                <a:ea typeface="Roboto"/>
                <a:cs typeface="Roboto"/>
                <a:sym typeface="Roboto"/>
              </a:rPr>
              <a:t>Refresh Rate - 4Hz, 12Hz, 24Hz; Frame Rate - 24 FPS</a:t>
            </a:r>
            <a:endParaRPr sz="1300">
              <a:highlight>
                <a:srgbClr val="FFFFFF"/>
              </a:highlight>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914400" y="500925"/>
            <a:ext cx="28713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Model</a:t>
            </a:r>
            <a:endParaRPr/>
          </a:p>
        </p:txBody>
      </p:sp>
      <p:sp>
        <p:nvSpPr>
          <p:cNvPr id="117" name="Google Shape;117;p20"/>
          <p:cNvSpPr txBox="1"/>
          <p:nvPr>
            <p:ph idx="1" type="body"/>
          </p:nvPr>
        </p:nvSpPr>
        <p:spPr>
          <a:xfrm>
            <a:off x="311700" y="1658100"/>
            <a:ext cx="3999900" cy="28857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A color model is an abstract mathematical model describing the way colors can be represented as tuples of numbers, typically as three or four values or color components.</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For eg. </a:t>
            </a:r>
            <a:r>
              <a:rPr lang="en" sz="1500">
                <a:solidFill>
                  <a:srgbClr val="000000"/>
                </a:solidFill>
              </a:rPr>
              <a:t>YCbCr color model  is used for digital video.</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Other examples include RGB, YIQ, YUV color models.</a:t>
            </a:r>
            <a:endParaRPr sz="1500">
              <a:solidFill>
                <a:srgbClr val="000000"/>
              </a:solidFill>
            </a:endParaRPr>
          </a:p>
        </p:txBody>
      </p:sp>
      <p:sp>
        <p:nvSpPr>
          <p:cNvPr id="118" name="Google Shape;118;p20"/>
          <p:cNvSpPr txBox="1"/>
          <p:nvPr>
            <p:ph idx="2" type="body"/>
          </p:nvPr>
        </p:nvSpPr>
        <p:spPr>
          <a:xfrm>
            <a:off x="4861200" y="1634075"/>
            <a:ext cx="3999900" cy="2742900"/>
          </a:xfrm>
          <a:prstGeom prst="rect">
            <a:avLst/>
          </a:prstGeom>
        </p:spPr>
        <p:txBody>
          <a:bodyPr anchorCtr="0" anchor="t" bIns="91425" lIns="91425" spcFirstLastPara="1" rIns="91425" wrap="square" tIns="91425">
            <a:noAutofit/>
          </a:bodyPr>
          <a:lstStyle/>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T</a:t>
            </a:r>
            <a:r>
              <a:rPr lang="en" sz="1500">
                <a:solidFill>
                  <a:srgbClr val="000000"/>
                </a:solidFill>
              </a:rPr>
              <a:t>he number of bits used to indicate the color of a single </a:t>
            </a:r>
            <a:r>
              <a:rPr lang="en" sz="1500">
                <a:solidFill>
                  <a:srgbClr val="000000"/>
                </a:solidFill>
                <a:uFill>
                  <a:noFill/>
                </a:uFill>
                <a:hlinkClick r:id="rId3"/>
              </a:rPr>
              <a:t>pixel</a:t>
            </a:r>
            <a:r>
              <a:rPr lang="en" sz="1500">
                <a:solidFill>
                  <a:srgbClr val="000000"/>
                </a:solidFill>
              </a:rPr>
              <a:t>, in a bitmapped image or video framebuffer, or the number of bits used for each color component of a single pixel.</a:t>
            </a:r>
            <a:endParaRPr sz="1500">
              <a:solidFill>
                <a:srgbClr val="000000"/>
              </a:solidFill>
            </a:endParaRPr>
          </a:p>
          <a:p>
            <a:pPr indent="-323850" lvl="0" marL="457200" marR="0" rtl="0" algn="just">
              <a:lnSpc>
                <a:spcPct val="115000"/>
              </a:lnSpc>
              <a:spcBef>
                <a:spcPts val="0"/>
              </a:spcBef>
              <a:spcAft>
                <a:spcPts val="0"/>
              </a:spcAft>
              <a:buClr>
                <a:srgbClr val="000000"/>
              </a:buClr>
              <a:buSzPts val="1500"/>
              <a:buChar char="●"/>
            </a:pPr>
            <a:r>
              <a:rPr lang="en" sz="1500">
                <a:solidFill>
                  <a:srgbClr val="000000"/>
                </a:solidFill>
              </a:rPr>
              <a:t>When referring to a pixel, the concept is bits per pixel (bpp) defined as </a:t>
            </a:r>
            <a:r>
              <a:rPr lang="en" sz="1500">
                <a:solidFill>
                  <a:srgbClr val="FF0000"/>
                </a:solidFill>
              </a:rPr>
              <a:t>bits per pixel (bpp)</a:t>
            </a:r>
            <a:r>
              <a:rPr lang="en" sz="1500">
                <a:solidFill>
                  <a:srgbClr val="000000"/>
                </a:solidFill>
              </a:rPr>
              <a:t> and when referring to a color component, the concept is defined as </a:t>
            </a:r>
            <a:r>
              <a:rPr lang="en" sz="1500">
                <a:solidFill>
                  <a:srgbClr val="FF0000"/>
                </a:solidFill>
              </a:rPr>
              <a:t>bits per component (bpc)</a:t>
            </a:r>
            <a:r>
              <a:rPr lang="en" sz="1500">
                <a:solidFill>
                  <a:srgbClr val="000000"/>
                </a:solidFill>
              </a:rPr>
              <a:t>.</a:t>
            </a:r>
            <a:endParaRPr sz="1050">
              <a:solidFill>
                <a:srgbClr val="222222"/>
              </a:solidFill>
              <a:highlight>
                <a:schemeClr val="lt1"/>
              </a:highlight>
              <a:latin typeface="Arial"/>
              <a:ea typeface="Arial"/>
              <a:cs typeface="Arial"/>
              <a:sym typeface="Arial"/>
            </a:endParaRPr>
          </a:p>
        </p:txBody>
      </p:sp>
      <p:sp>
        <p:nvSpPr>
          <p:cNvPr id="119" name="Google Shape;119;p20"/>
          <p:cNvSpPr txBox="1"/>
          <p:nvPr>
            <p:ph type="title"/>
          </p:nvPr>
        </p:nvSpPr>
        <p:spPr>
          <a:xfrm>
            <a:off x="4953000" y="500925"/>
            <a:ext cx="37557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Color Depth</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1"/>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400">
                <a:solidFill>
                  <a:srgbClr val="222222"/>
                </a:solidFill>
                <a:highlight>
                  <a:srgbClr val="FFFFFF"/>
                </a:highlight>
                <a:latin typeface="Arial"/>
                <a:ea typeface="Arial"/>
                <a:cs typeface="Arial"/>
                <a:sym typeface="Arial"/>
              </a:rPr>
              <a:t>Same image on five different color depths (bits)</a:t>
            </a:r>
            <a:endParaRPr sz="1400"/>
          </a:p>
        </p:txBody>
      </p:sp>
      <p:pic>
        <p:nvPicPr>
          <p:cNvPr id="125" name="Google Shape;125;p21"/>
          <p:cNvPicPr preferRelativeResize="0"/>
          <p:nvPr/>
        </p:nvPicPr>
        <p:blipFill>
          <a:blip r:embed="rId3">
            <a:alphaModFix/>
          </a:blip>
          <a:stretch>
            <a:fillRect/>
          </a:stretch>
        </p:blipFill>
        <p:spPr>
          <a:xfrm>
            <a:off x="152400" y="76200"/>
            <a:ext cx="2561450" cy="1921088"/>
          </a:xfrm>
          <a:prstGeom prst="rect">
            <a:avLst/>
          </a:prstGeom>
          <a:noFill/>
          <a:ln>
            <a:noFill/>
          </a:ln>
        </p:spPr>
      </p:pic>
      <p:pic>
        <p:nvPicPr>
          <p:cNvPr id="126" name="Google Shape;126;p21"/>
          <p:cNvPicPr preferRelativeResize="0"/>
          <p:nvPr/>
        </p:nvPicPr>
        <p:blipFill>
          <a:blip r:embed="rId4">
            <a:alphaModFix/>
          </a:blip>
          <a:stretch>
            <a:fillRect/>
          </a:stretch>
        </p:blipFill>
        <p:spPr>
          <a:xfrm>
            <a:off x="3162300" y="76200"/>
            <a:ext cx="2561450" cy="1921088"/>
          </a:xfrm>
          <a:prstGeom prst="rect">
            <a:avLst/>
          </a:prstGeom>
          <a:noFill/>
          <a:ln>
            <a:noFill/>
          </a:ln>
        </p:spPr>
      </p:pic>
      <p:pic>
        <p:nvPicPr>
          <p:cNvPr id="127" name="Google Shape;127;p21"/>
          <p:cNvPicPr preferRelativeResize="0"/>
          <p:nvPr/>
        </p:nvPicPr>
        <p:blipFill>
          <a:blip r:embed="rId5">
            <a:alphaModFix/>
          </a:blip>
          <a:stretch>
            <a:fillRect/>
          </a:stretch>
        </p:blipFill>
        <p:spPr>
          <a:xfrm>
            <a:off x="6172200" y="101500"/>
            <a:ext cx="2527725" cy="1895800"/>
          </a:xfrm>
          <a:prstGeom prst="rect">
            <a:avLst/>
          </a:prstGeom>
          <a:noFill/>
          <a:ln>
            <a:noFill/>
          </a:ln>
        </p:spPr>
      </p:pic>
      <p:pic>
        <p:nvPicPr>
          <p:cNvPr id="128" name="Google Shape;128;p21"/>
          <p:cNvPicPr preferRelativeResize="0"/>
          <p:nvPr/>
        </p:nvPicPr>
        <p:blipFill>
          <a:blip r:embed="rId6">
            <a:alphaModFix/>
          </a:blip>
          <a:stretch>
            <a:fillRect/>
          </a:stretch>
        </p:blipFill>
        <p:spPr>
          <a:xfrm>
            <a:off x="1857000" y="2371725"/>
            <a:ext cx="2561433" cy="1921075"/>
          </a:xfrm>
          <a:prstGeom prst="rect">
            <a:avLst/>
          </a:prstGeom>
          <a:noFill/>
          <a:ln>
            <a:noFill/>
          </a:ln>
        </p:spPr>
      </p:pic>
      <p:pic>
        <p:nvPicPr>
          <p:cNvPr id="129" name="Google Shape;129;p21"/>
          <p:cNvPicPr preferRelativeResize="0"/>
          <p:nvPr/>
        </p:nvPicPr>
        <p:blipFill>
          <a:blip r:embed="rId7">
            <a:alphaModFix/>
          </a:blip>
          <a:stretch>
            <a:fillRect/>
          </a:stretch>
        </p:blipFill>
        <p:spPr>
          <a:xfrm>
            <a:off x="4799433" y="2371725"/>
            <a:ext cx="2561433" cy="1921075"/>
          </a:xfrm>
          <a:prstGeom prst="rect">
            <a:avLst/>
          </a:prstGeom>
          <a:noFill/>
          <a:ln>
            <a:noFill/>
          </a:ln>
        </p:spPr>
      </p:pic>
      <p:sp>
        <p:nvSpPr>
          <p:cNvPr id="130" name="Google Shape;130;p21"/>
          <p:cNvSpPr txBox="1"/>
          <p:nvPr/>
        </p:nvSpPr>
        <p:spPr>
          <a:xfrm>
            <a:off x="311700" y="2018400"/>
            <a:ext cx="24021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24 bit, </a:t>
            </a:r>
            <a:r>
              <a:rPr lang="en" sz="1100">
                <a:solidFill>
                  <a:srgbClr val="222222"/>
                </a:solidFill>
                <a:highlight>
                  <a:srgbClr val="FFFFFF"/>
                </a:highlight>
                <a:latin typeface="Roboto"/>
                <a:ea typeface="Roboto"/>
                <a:cs typeface="Roboto"/>
                <a:sym typeface="Roboto"/>
              </a:rPr>
              <a:t>16,777,216 colors, 98 KB</a:t>
            </a:r>
            <a:endParaRPr sz="1100">
              <a:latin typeface="Roboto"/>
              <a:ea typeface="Roboto"/>
              <a:cs typeface="Roboto"/>
              <a:sym typeface="Roboto"/>
            </a:endParaRPr>
          </a:p>
        </p:txBody>
      </p:sp>
      <p:sp>
        <p:nvSpPr>
          <p:cNvPr id="131" name="Google Shape;131;p21"/>
          <p:cNvSpPr txBox="1"/>
          <p:nvPr/>
        </p:nvSpPr>
        <p:spPr>
          <a:xfrm>
            <a:off x="3273363" y="1962063"/>
            <a:ext cx="24021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8</a:t>
            </a:r>
            <a:r>
              <a:rPr lang="en" sz="1100">
                <a:latin typeface="Roboto"/>
                <a:ea typeface="Roboto"/>
                <a:cs typeface="Roboto"/>
                <a:sym typeface="Roboto"/>
              </a:rPr>
              <a:t> bit, </a:t>
            </a:r>
            <a:r>
              <a:rPr lang="en" sz="1100">
                <a:solidFill>
                  <a:srgbClr val="222222"/>
                </a:solidFill>
                <a:highlight>
                  <a:srgbClr val="FFFFFF"/>
                </a:highlight>
                <a:latin typeface="Roboto"/>
                <a:ea typeface="Roboto"/>
                <a:cs typeface="Roboto"/>
                <a:sym typeface="Roboto"/>
              </a:rPr>
              <a:t>256</a:t>
            </a:r>
            <a:r>
              <a:rPr lang="en" sz="1100">
                <a:solidFill>
                  <a:srgbClr val="222222"/>
                </a:solidFill>
                <a:highlight>
                  <a:srgbClr val="FFFFFF"/>
                </a:highlight>
                <a:latin typeface="Roboto"/>
                <a:ea typeface="Roboto"/>
                <a:cs typeface="Roboto"/>
                <a:sym typeface="Roboto"/>
              </a:rPr>
              <a:t> colors, 37 KB</a:t>
            </a:r>
            <a:endParaRPr sz="1100">
              <a:latin typeface="Roboto"/>
              <a:ea typeface="Roboto"/>
              <a:cs typeface="Roboto"/>
              <a:sym typeface="Roboto"/>
            </a:endParaRPr>
          </a:p>
        </p:txBody>
      </p:sp>
      <p:sp>
        <p:nvSpPr>
          <p:cNvPr id="132" name="Google Shape;132;p21"/>
          <p:cNvSpPr txBox="1"/>
          <p:nvPr/>
        </p:nvSpPr>
        <p:spPr>
          <a:xfrm>
            <a:off x="6235013" y="1962063"/>
            <a:ext cx="24021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4 bit, 16 </a:t>
            </a:r>
            <a:r>
              <a:rPr lang="en" sz="1100">
                <a:solidFill>
                  <a:srgbClr val="222222"/>
                </a:solidFill>
                <a:highlight>
                  <a:srgbClr val="FFFFFF"/>
                </a:highlight>
                <a:latin typeface="Roboto"/>
                <a:ea typeface="Roboto"/>
                <a:cs typeface="Roboto"/>
                <a:sym typeface="Roboto"/>
              </a:rPr>
              <a:t>colors, 13 KB</a:t>
            </a:r>
            <a:endParaRPr sz="1100">
              <a:latin typeface="Roboto"/>
              <a:ea typeface="Roboto"/>
              <a:cs typeface="Roboto"/>
              <a:sym typeface="Roboto"/>
            </a:endParaRPr>
          </a:p>
        </p:txBody>
      </p:sp>
      <p:sp>
        <p:nvSpPr>
          <p:cNvPr id="133" name="Google Shape;133;p21"/>
          <p:cNvSpPr txBox="1"/>
          <p:nvPr/>
        </p:nvSpPr>
        <p:spPr>
          <a:xfrm>
            <a:off x="15975" y="2997150"/>
            <a:ext cx="17607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2</a:t>
            </a:r>
            <a:r>
              <a:rPr lang="en" sz="1100">
                <a:latin typeface="Roboto"/>
                <a:ea typeface="Roboto"/>
                <a:cs typeface="Roboto"/>
                <a:sym typeface="Roboto"/>
              </a:rPr>
              <a:t> bit, </a:t>
            </a:r>
            <a:r>
              <a:rPr lang="en" sz="1100">
                <a:solidFill>
                  <a:srgbClr val="222222"/>
                </a:solidFill>
                <a:highlight>
                  <a:srgbClr val="FFFFFF"/>
                </a:highlight>
                <a:latin typeface="Roboto"/>
                <a:ea typeface="Roboto"/>
                <a:cs typeface="Roboto"/>
                <a:sym typeface="Roboto"/>
              </a:rPr>
              <a:t>4</a:t>
            </a:r>
            <a:r>
              <a:rPr lang="en" sz="1100">
                <a:solidFill>
                  <a:srgbClr val="222222"/>
                </a:solidFill>
                <a:highlight>
                  <a:srgbClr val="FFFFFF"/>
                </a:highlight>
                <a:latin typeface="Roboto"/>
                <a:ea typeface="Roboto"/>
                <a:cs typeface="Roboto"/>
                <a:sym typeface="Roboto"/>
              </a:rPr>
              <a:t> colors, 6 KB</a:t>
            </a:r>
            <a:endParaRPr sz="1100">
              <a:latin typeface="Roboto"/>
              <a:ea typeface="Roboto"/>
              <a:cs typeface="Roboto"/>
              <a:sym typeface="Roboto"/>
            </a:endParaRPr>
          </a:p>
        </p:txBody>
      </p:sp>
      <p:sp>
        <p:nvSpPr>
          <p:cNvPr id="134" name="Google Shape;134;p21"/>
          <p:cNvSpPr txBox="1"/>
          <p:nvPr/>
        </p:nvSpPr>
        <p:spPr>
          <a:xfrm>
            <a:off x="7331175" y="2920950"/>
            <a:ext cx="1760700" cy="5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Roboto"/>
                <a:ea typeface="Roboto"/>
                <a:cs typeface="Roboto"/>
                <a:sym typeface="Roboto"/>
              </a:rPr>
              <a:t>1</a:t>
            </a:r>
            <a:r>
              <a:rPr lang="en" sz="1100">
                <a:latin typeface="Roboto"/>
                <a:ea typeface="Roboto"/>
                <a:cs typeface="Roboto"/>
                <a:sym typeface="Roboto"/>
              </a:rPr>
              <a:t> bit, </a:t>
            </a:r>
            <a:r>
              <a:rPr lang="en" sz="1100">
                <a:solidFill>
                  <a:srgbClr val="222222"/>
                </a:solidFill>
                <a:highlight>
                  <a:srgbClr val="FFFFFF"/>
                </a:highlight>
                <a:latin typeface="Roboto"/>
                <a:ea typeface="Roboto"/>
                <a:cs typeface="Roboto"/>
                <a:sym typeface="Roboto"/>
              </a:rPr>
              <a:t>2</a:t>
            </a:r>
            <a:r>
              <a:rPr lang="en" sz="1100">
                <a:solidFill>
                  <a:srgbClr val="222222"/>
                </a:solidFill>
                <a:highlight>
                  <a:srgbClr val="FFFFFF"/>
                </a:highlight>
                <a:latin typeface="Roboto"/>
                <a:ea typeface="Roboto"/>
                <a:cs typeface="Roboto"/>
                <a:sym typeface="Roboto"/>
              </a:rPr>
              <a:t> colors, 4 KB</a:t>
            </a:r>
            <a:endParaRPr sz="1100">
              <a:latin typeface="Roboto"/>
              <a:ea typeface="Roboto"/>
              <a:cs typeface="Roboto"/>
              <a:sym typeface="Roboto"/>
            </a:endParaRPr>
          </a:p>
        </p:txBody>
      </p:sp>
      <p:sp>
        <p:nvSpPr>
          <p:cNvPr id="135" name="Google Shape;135;p21"/>
          <p:cNvSpPr txBox="1"/>
          <p:nvPr/>
        </p:nvSpPr>
        <p:spPr>
          <a:xfrm>
            <a:off x="7069100" y="4723725"/>
            <a:ext cx="2055600" cy="330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sz="1200">
                <a:solidFill>
                  <a:srgbClr val="FFFFFF"/>
                </a:solidFill>
                <a:latin typeface="Roboto"/>
                <a:ea typeface="Roboto"/>
                <a:cs typeface="Roboto"/>
                <a:sym typeface="Roboto"/>
              </a:rPr>
              <a:t>Image</a:t>
            </a:r>
            <a:r>
              <a:rPr i="1" lang="en" sz="1200">
                <a:solidFill>
                  <a:srgbClr val="FFFFFF"/>
                </a:solidFill>
                <a:latin typeface="Roboto"/>
                <a:ea typeface="Roboto"/>
                <a:cs typeface="Roboto"/>
                <a:sym typeface="Roboto"/>
              </a:rPr>
              <a:t> Source :  Wikipedia</a:t>
            </a:r>
            <a:endParaRPr i="1" sz="12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